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4" name="Shape 2"/>
          <p:cNvSpPr/>
          <p:nvPr/>
        </p:nvSpPr>
        <p:spPr>
          <a:xfrm>
            <a:off x="4023360" y="914400"/>
            <a:ext cx="1097280" cy="1097280"/>
          </a:xfrm>
          <a:prstGeom prst="roundRect">
            <a:avLst>
              <a:gd name="adj" fmla="val 8333"/>
            </a:avLst>
          </a:prstGeom>
          <a:solidFill>
            <a:srgbClr val="D4AF37"/>
          </a:solidFill>
          <a:ln/>
        </p:spPr>
      </p:sp>
      <p:sp>
        <p:nvSpPr>
          <p:cNvPr id="5" name="Text 3"/>
          <p:cNvSpPr/>
          <p:nvPr/>
        </p:nvSpPr>
        <p:spPr>
          <a:xfrm>
            <a:off x="4023360" y="914400"/>
            <a:ext cx="1097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NB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457200" y="219456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NORDA BIZNES HUB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457200" y="28346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Cyfrowe centrum przedsiębiorców Wejherowa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3840480" y="3429000"/>
            <a:ext cx="1463040" cy="36576"/>
          </a:xfrm>
          <a:prstGeom prst="rect">
            <a:avLst/>
          </a:prstGeom>
          <a:solidFill>
            <a:srgbClr val="FFFFFF">
              <a:alpha val="30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36576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Platforma B2B z AI dla 80 firm członkowskich</a:t>
            </a:r>
            <a:endParaRPr lang="en-US" sz="1600" dirty="0"/>
          </a:p>
        </p:txBody>
      </p:sp>
      <p:pic>
        <p:nvPicPr>
          <p:cNvPr id="10" name="Image 0" descr="/sessions/jolly-stoic-darwin/inpi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4206240"/>
            <a:ext cx="1188720" cy="676656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457200" y="46634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nordabiznes.pl • Stowarzyszenie Norda Biznes • 2025/2026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ln/>
        </p:spPr>
      </p:sp>
      <p:sp>
        <p:nvSpPr>
          <p:cNvPr id="4" name="Text 2"/>
          <p:cNvSpPr/>
          <p:nvPr/>
        </p:nvSpPr>
        <p:spPr>
          <a:xfrm>
            <a:off x="365760" y="32004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Agenda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65760" y="777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czym będziemy rozmawiać?</a:t>
            </a:r>
            <a:endParaRPr lang="en-US" sz="1400" dirty="0"/>
          </a:p>
        </p:txBody>
      </p:sp>
      <p:pic>
        <p:nvPicPr>
          <p:cNvPr id="6" name="Image 0" descr="/sessions/jolly-stoic-darwin/inpi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228600"/>
            <a:ext cx="914400" cy="521208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65760" y="1234440"/>
            <a:ext cx="502920" cy="411480"/>
          </a:xfrm>
          <a:prstGeom prst="roundRect">
            <a:avLst>
              <a:gd name="adj" fmla="val 13333"/>
            </a:avLst>
          </a:prstGeom>
          <a:solidFill>
            <a:srgbClr val="1A5276"/>
          </a:solidFill>
          <a:ln/>
        </p:spPr>
      </p:sp>
      <p:sp>
        <p:nvSpPr>
          <p:cNvPr id="8" name="Text 5"/>
          <p:cNvSpPr/>
          <p:nvPr/>
        </p:nvSpPr>
        <p:spPr>
          <a:xfrm>
            <a:off x="365760" y="1234440"/>
            <a:ext cx="502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005840" y="125272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1005840" y="1435608"/>
            <a:ext cx="4572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 czym mierzą się firmy członkowskie?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365760" y="1783080"/>
            <a:ext cx="502920" cy="411480"/>
          </a:xfrm>
          <a:prstGeom prst="roundRect">
            <a:avLst>
              <a:gd name="adj" fmla="val 13333"/>
            </a:avLst>
          </a:prstGeom>
          <a:solidFill>
            <a:srgbClr val="D4AF37"/>
          </a:solidFill>
          <a:ln/>
        </p:spPr>
      </p:sp>
      <p:sp>
        <p:nvSpPr>
          <p:cNvPr id="12" name="Text 9"/>
          <p:cNvSpPr/>
          <p:nvPr/>
        </p:nvSpPr>
        <p:spPr>
          <a:xfrm>
            <a:off x="365760" y="1783080"/>
            <a:ext cx="502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1005840" y="180136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Rozwiązanie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1005840" y="1984248"/>
            <a:ext cx="4572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Norda Biznes Hub - kompleksowa platforma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365760" y="2331720"/>
            <a:ext cx="502920" cy="411480"/>
          </a:xfrm>
          <a:prstGeom prst="roundRect">
            <a:avLst>
              <a:gd name="adj" fmla="val 13333"/>
            </a:avLst>
          </a:prstGeom>
          <a:solidFill>
            <a:srgbClr val="1A5276"/>
          </a:solidFill>
          <a:ln/>
        </p:spPr>
      </p:sp>
      <p:sp>
        <p:nvSpPr>
          <p:cNvPr id="16" name="Text 13"/>
          <p:cNvSpPr/>
          <p:nvPr/>
        </p:nvSpPr>
        <p:spPr>
          <a:xfrm>
            <a:off x="365760" y="2331720"/>
            <a:ext cx="502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1005840" y="23500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Funkcje i możliwości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1005840" y="2532888"/>
            <a:ext cx="4572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 oferuje platforma?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365760" y="2880360"/>
            <a:ext cx="502920" cy="411480"/>
          </a:xfrm>
          <a:prstGeom prst="roundRect">
            <a:avLst>
              <a:gd name="adj" fmla="val 13333"/>
            </a:avLst>
          </a:prstGeom>
          <a:solidFill>
            <a:srgbClr val="D4AF37"/>
          </a:solidFill>
          <a:ln/>
        </p:spPr>
      </p:sp>
      <p:sp>
        <p:nvSpPr>
          <p:cNvPr id="20" name="Text 17"/>
          <p:cNvSpPr/>
          <p:nvPr/>
        </p:nvSpPr>
        <p:spPr>
          <a:xfrm>
            <a:off x="365760" y="2880360"/>
            <a:ext cx="502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005840" y="289864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Rynek i zasięg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1005840" y="3081528"/>
            <a:ext cx="4572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Pokrycie członków stowarzyszenia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365760" y="3429000"/>
            <a:ext cx="502920" cy="411480"/>
          </a:xfrm>
          <a:prstGeom prst="roundRect">
            <a:avLst>
              <a:gd name="adj" fmla="val 13333"/>
            </a:avLst>
          </a:prstGeom>
          <a:solidFill>
            <a:srgbClr val="1A5276"/>
          </a:solidFill>
          <a:ln/>
        </p:spPr>
      </p:sp>
      <p:sp>
        <p:nvSpPr>
          <p:cNvPr id="24" name="Text 21"/>
          <p:cNvSpPr/>
          <p:nvPr/>
        </p:nvSpPr>
        <p:spPr>
          <a:xfrm>
            <a:off x="365760" y="3429000"/>
            <a:ext cx="502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1005840" y="344728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i osiągnięcia</a:t>
            </a:r>
            <a:endParaRPr lang="en-US" sz="1400" dirty="0"/>
          </a:p>
        </p:txBody>
      </p:sp>
      <p:sp>
        <p:nvSpPr>
          <p:cNvPr id="26" name="Text 23"/>
          <p:cNvSpPr/>
          <p:nvPr/>
        </p:nvSpPr>
        <p:spPr>
          <a:xfrm>
            <a:off x="1005840" y="3630168"/>
            <a:ext cx="4572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 już zbudowaliśmy?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365760" y="3977640"/>
            <a:ext cx="502920" cy="411480"/>
          </a:xfrm>
          <a:prstGeom prst="roundRect">
            <a:avLst>
              <a:gd name="adj" fmla="val 13333"/>
            </a:avLst>
          </a:prstGeom>
          <a:solidFill>
            <a:srgbClr val="D4AF37"/>
          </a:solidFill>
          <a:ln/>
        </p:spPr>
      </p:sp>
      <p:sp>
        <p:nvSpPr>
          <p:cNvPr id="28" name="Text 25"/>
          <p:cNvSpPr/>
          <p:nvPr/>
        </p:nvSpPr>
        <p:spPr>
          <a:xfrm>
            <a:off x="365760" y="3977640"/>
            <a:ext cx="502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400" dirty="0"/>
          </a:p>
        </p:txBody>
      </p:sp>
      <p:sp>
        <p:nvSpPr>
          <p:cNvPr id="29" name="Text 26"/>
          <p:cNvSpPr/>
          <p:nvPr/>
        </p:nvSpPr>
        <p:spPr>
          <a:xfrm>
            <a:off x="1005840" y="399592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Technologia</a:t>
            </a:r>
            <a:endParaRPr lang="en-US" sz="1400" dirty="0"/>
          </a:p>
        </p:txBody>
      </p:sp>
      <p:sp>
        <p:nvSpPr>
          <p:cNvPr id="30" name="Text 27"/>
          <p:cNvSpPr/>
          <p:nvPr/>
        </p:nvSpPr>
        <p:spPr>
          <a:xfrm>
            <a:off x="1005840" y="4178808"/>
            <a:ext cx="4572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Nowoczesny stack i integracje</a:t>
            </a:r>
            <a:endParaRPr lang="en-US" sz="1100" dirty="0"/>
          </a:p>
        </p:txBody>
      </p:sp>
      <p:sp>
        <p:nvSpPr>
          <p:cNvPr id="31" name="Shape 28"/>
          <p:cNvSpPr/>
          <p:nvPr/>
        </p:nvSpPr>
        <p:spPr>
          <a:xfrm>
            <a:off x="365760" y="4526280"/>
            <a:ext cx="502920" cy="411480"/>
          </a:xfrm>
          <a:prstGeom prst="roundRect">
            <a:avLst>
              <a:gd name="adj" fmla="val 13333"/>
            </a:avLst>
          </a:prstGeom>
          <a:solidFill>
            <a:srgbClr val="1A5276"/>
          </a:solidFill>
          <a:ln/>
        </p:spPr>
      </p:sp>
      <p:sp>
        <p:nvSpPr>
          <p:cNvPr id="32" name="Text 29"/>
          <p:cNvSpPr/>
          <p:nvPr/>
        </p:nvSpPr>
        <p:spPr>
          <a:xfrm>
            <a:off x="365760" y="4526280"/>
            <a:ext cx="502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400" dirty="0"/>
          </a:p>
        </p:txBody>
      </p:sp>
      <p:sp>
        <p:nvSpPr>
          <p:cNvPr id="33" name="Text 30"/>
          <p:cNvSpPr/>
          <p:nvPr/>
        </p:nvSpPr>
        <p:spPr>
          <a:xfrm>
            <a:off x="1005840" y="454456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Dalszy rozwój</a:t>
            </a:r>
            <a:endParaRPr lang="en-US" sz="1400" dirty="0"/>
          </a:p>
        </p:txBody>
      </p:sp>
      <p:sp>
        <p:nvSpPr>
          <p:cNvPr id="34" name="Text 31"/>
          <p:cNvSpPr/>
          <p:nvPr/>
        </p:nvSpPr>
        <p:spPr>
          <a:xfrm>
            <a:off x="1005840" y="4727448"/>
            <a:ext cx="4572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Plany i prośba o wsparcie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ln/>
        </p:spPr>
      </p:sp>
      <p:sp>
        <p:nvSpPr>
          <p:cNvPr id="4" name="Text 2"/>
          <p:cNvSpPr/>
          <p:nvPr/>
        </p:nvSpPr>
        <p:spPr>
          <a:xfrm>
            <a:off x="365760" y="32004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 Norda Biznes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65760" y="777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Stowarzyszenie przedsiębiorców z Wejherowa</a:t>
            </a:r>
            <a:endParaRPr lang="en-US" sz="1400" dirty="0"/>
          </a:p>
        </p:txBody>
      </p:sp>
      <p:pic>
        <p:nvPicPr>
          <p:cNvPr id="6" name="Image 0" descr="/sessions/jolly-stoic-darwin/inpi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228600"/>
            <a:ext cx="914400" cy="521208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65760" y="1188720"/>
            <a:ext cx="393192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50800" dist="12700" dir="2700000">
              <a:srgbClr val="000000">
                <a:alpha val="8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548640" y="13258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Kim jesteśmy?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548640" y="1691640"/>
            <a:ext cx="35661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Norda Biznes to stowarzyszenie zrzeszające przedsiębiorców z Wejherowa i okolic. Łączymy firmy z różnych branż, wspierając lokalny rozwój gospodarczy i networking biznesowy.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572000" y="1188720"/>
            <a:ext cx="4114800" cy="1828800"/>
          </a:xfrm>
          <a:prstGeom prst="roundRect">
            <a:avLst>
              <a:gd name="adj" fmla="val 4000"/>
            </a:avLst>
          </a:prstGeom>
          <a:solidFill>
            <a:srgbClr val="1A5276"/>
          </a:solidFill>
          <a:ln/>
        </p:spPr>
      </p:sp>
      <p:sp>
        <p:nvSpPr>
          <p:cNvPr id="11" name="Text 8"/>
          <p:cNvSpPr/>
          <p:nvPr/>
        </p:nvSpPr>
        <p:spPr>
          <a:xfrm>
            <a:off x="4754880" y="1325880"/>
            <a:ext cx="3749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Nasza misja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4754880" y="1691640"/>
            <a:ext cx="37490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Budowanie silnej społeczności biznesowej, która wspiera się nawzajem, wymienia doświadczenia i tworzy wartość dla lokalnej gospodarki.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65760" y="3200400"/>
            <a:ext cx="2743200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14" name="Text 11"/>
          <p:cNvSpPr/>
          <p:nvPr/>
        </p:nvSpPr>
        <p:spPr>
          <a:xfrm>
            <a:off x="365760" y="3337560"/>
            <a:ext cx="2743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80</a:t>
            </a:r>
            <a:endParaRPr lang="en-US" sz="3200" dirty="0"/>
          </a:p>
        </p:txBody>
      </p:sp>
      <p:sp>
        <p:nvSpPr>
          <p:cNvPr id="15" name="Text 12"/>
          <p:cNvSpPr/>
          <p:nvPr/>
        </p:nvSpPr>
        <p:spPr>
          <a:xfrm>
            <a:off x="365760" y="402336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firm członkowskich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3291840" y="3200400"/>
            <a:ext cx="2743200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17" name="Text 14"/>
          <p:cNvSpPr/>
          <p:nvPr/>
        </p:nvSpPr>
        <p:spPr>
          <a:xfrm>
            <a:off x="3291840" y="3337560"/>
            <a:ext cx="2743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6</a:t>
            </a:r>
            <a:endParaRPr lang="en-US" sz="3200" dirty="0"/>
          </a:p>
        </p:txBody>
      </p:sp>
      <p:sp>
        <p:nvSpPr>
          <p:cNvPr id="18" name="Text 15"/>
          <p:cNvSpPr/>
          <p:nvPr/>
        </p:nvSpPr>
        <p:spPr>
          <a:xfrm>
            <a:off x="3291840" y="402336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kategorii branżowych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6217920" y="3200400"/>
            <a:ext cx="2743200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20" name="Text 17"/>
          <p:cNvSpPr/>
          <p:nvPr/>
        </p:nvSpPr>
        <p:spPr>
          <a:xfrm>
            <a:off x="6217920" y="3337560"/>
            <a:ext cx="2743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Wejherowo</a:t>
            </a:r>
            <a:endParaRPr lang="en-US" sz="3200" dirty="0"/>
          </a:p>
        </p:txBody>
      </p:sp>
      <p:sp>
        <p:nvSpPr>
          <p:cNvPr id="21" name="Text 18"/>
          <p:cNvSpPr/>
          <p:nvPr/>
        </p:nvSpPr>
        <p:spPr>
          <a:xfrm>
            <a:off x="6217920" y="402336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centrum działalności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ln/>
        </p:spPr>
      </p:sp>
      <p:sp>
        <p:nvSpPr>
          <p:cNvPr id="4" name="Text 2"/>
          <p:cNvSpPr/>
          <p:nvPr/>
        </p:nvSpPr>
        <p:spPr>
          <a:xfrm>
            <a:off x="365760" y="32004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Problem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65760" y="777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 czym mierzą się firmy członkowskie?</a:t>
            </a:r>
            <a:endParaRPr lang="en-US" sz="1400" dirty="0"/>
          </a:p>
        </p:txBody>
      </p:sp>
      <p:pic>
        <p:nvPicPr>
          <p:cNvPr id="6" name="Image 0" descr="/sessions/jolly-stoic-darwin/inpi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228600"/>
            <a:ext cx="914400" cy="521208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65760" y="1188720"/>
            <a:ext cx="4937760" cy="77724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50800" dist="12700" dir="2700000">
              <a:srgbClr val="000000">
                <a:alpha val="10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365760" y="1188720"/>
            <a:ext cx="54864" cy="777240"/>
          </a:xfrm>
          <a:prstGeom prst="rect">
            <a:avLst/>
          </a:prstGeom>
          <a:solidFill>
            <a:srgbClr val="E74C3C"/>
          </a:solidFill>
          <a:ln/>
        </p:spPr>
      </p:sp>
      <p:sp>
        <p:nvSpPr>
          <p:cNvPr id="9" name="Shape 6"/>
          <p:cNvSpPr/>
          <p:nvPr/>
        </p:nvSpPr>
        <p:spPr>
          <a:xfrm>
            <a:off x="502920" y="1325880"/>
            <a:ext cx="502920" cy="502920"/>
          </a:xfrm>
          <a:prstGeom prst="ellipse">
            <a:avLst/>
          </a:prstGeom>
          <a:solidFill>
            <a:srgbClr val="E9ECEF"/>
          </a:solidFill>
          <a:ln/>
        </p:spPr>
      </p:sp>
      <p:sp>
        <p:nvSpPr>
          <p:cNvPr id="10" name="Text 7"/>
          <p:cNvSpPr/>
          <p:nvPr/>
        </p:nvSpPr>
        <p:spPr>
          <a:xfrm>
            <a:off x="502920" y="13258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🔍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1097280" y="1298448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Brak widoczności w sieci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097280" y="1572768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Firmy nie mogą się znaleźć nawzajem. Brak wspólnej bazy wiedzy o kompetencjach członków.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365760" y="2057400"/>
            <a:ext cx="4937760" cy="77724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50800" dist="12700" dir="2700000">
              <a:srgbClr val="000000">
                <a:alpha val="10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365760" y="2057400"/>
            <a:ext cx="54864" cy="77724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15" name="Shape 12"/>
          <p:cNvSpPr/>
          <p:nvPr/>
        </p:nvSpPr>
        <p:spPr>
          <a:xfrm>
            <a:off x="502920" y="2194560"/>
            <a:ext cx="502920" cy="502920"/>
          </a:xfrm>
          <a:prstGeom prst="ellipse">
            <a:avLst/>
          </a:prstGeom>
          <a:solidFill>
            <a:srgbClr val="E9ECEF"/>
          </a:solidFill>
          <a:ln/>
        </p:spPr>
      </p:sp>
      <p:sp>
        <p:nvSpPr>
          <p:cNvPr id="16" name="Text 13"/>
          <p:cNvSpPr/>
          <p:nvPr/>
        </p:nvSpPr>
        <p:spPr>
          <a:xfrm>
            <a:off x="502920" y="21945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📊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097280" y="2167128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Rozproszone dane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1097280" y="2441448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Informacje o firmach w różnych źródłach. Trudności z weryfikacją i aktualizacją danych.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365760" y="2926080"/>
            <a:ext cx="4937760" cy="77724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50800" dist="12700" dir="2700000">
              <a:srgbClr val="000000">
                <a:alpha val="10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365760" y="2926080"/>
            <a:ext cx="54864" cy="777240"/>
          </a:xfrm>
          <a:prstGeom prst="rect">
            <a:avLst/>
          </a:prstGeom>
          <a:solidFill>
            <a:srgbClr val="9B59B6"/>
          </a:solidFill>
          <a:ln/>
        </p:spPr>
      </p:sp>
      <p:sp>
        <p:nvSpPr>
          <p:cNvPr id="21" name="Shape 18"/>
          <p:cNvSpPr/>
          <p:nvPr/>
        </p:nvSpPr>
        <p:spPr>
          <a:xfrm>
            <a:off x="502920" y="3063240"/>
            <a:ext cx="502920" cy="502920"/>
          </a:xfrm>
          <a:prstGeom prst="ellipse">
            <a:avLst/>
          </a:prstGeom>
          <a:solidFill>
            <a:srgbClr val="E9ECEF"/>
          </a:solidFill>
          <a:ln/>
        </p:spPr>
      </p:sp>
      <p:sp>
        <p:nvSpPr>
          <p:cNvPr id="22" name="Text 19"/>
          <p:cNvSpPr/>
          <p:nvPr/>
        </p:nvSpPr>
        <p:spPr>
          <a:xfrm>
            <a:off x="502920" y="30632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🤝</a:t>
            </a:r>
            <a:endParaRPr lang="en-US" sz="2200" dirty="0"/>
          </a:p>
        </p:txBody>
      </p:sp>
      <p:sp>
        <p:nvSpPr>
          <p:cNvPr id="23" name="Text 20"/>
          <p:cNvSpPr/>
          <p:nvPr/>
        </p:nvSpPr>
        <p:spPr>
          <a:xfrm>
            <a:off x="1097280" y="3035808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Nieefektywny networking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1097280" y="3310128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Brak narzędzi do szybkiego znajdowania partnerów z konkretnymi kompetencjami.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365760" y="3794760"/>
            <a:ext cx="4937760" cy="77724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50800" dist="12700" dir="2700000">
              <a:srgbClr val="000000">
                <a:alpha val="10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365760" y="3794760"/>
            <a:ext cx="54864" cy="777240"/>
          </a:xfrm>
          <a:prstGeom prst="rect">
            <a:avLst/>
          </a:prstGeom>
          <a:solidFill>
            <a:srgbClr val="3498DB"/>
          </a:solidFill>
          <a:ln/>
        </p:spPr>
      </p:sp>
      <p:sp>
        <p:nvSpPr>
          <p:cNvPr id="27" name="Shape 24"/>
          <p:cNvSpPr/>
          <p:nvPr/>
        </p:nvSpPr>
        <p:spPr>
          <a:xfrm>
            <a:off x="502920" y="3931920"/>
            <a:ext cx="502920" cy="502920"/>
          </a:xfrm>
          <a:prstGeom prst="ellipse">
            <a:avLst/>
          </a:prstGeom>
          <a:solidFill>
            <a:srgbClr val="E9ECEF"/>
          </a:solidFill>
          <a:ln/>
        </p:spPr>
      </p:sp>
      <p:sp>
        <p:nvSpPr>
          <p:cNvPr id="28" name="Text 25"/>
          <p:cNvSpPr/>
          <p:nvPr/>
        </p:nvSpPr>
        <p:spPr>
          <a:xfrm>
            <a:off x="502920" y="393192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📈</a:t>
            </a:r>
            <a:endParaRPr lang="en-US" sz="2200" dirty="0"/>
          </a:p>
        </p:txBody>
      </p:sp>
      <p:sp>
        <p:nvSpPr>
          <p:cNvPr id="29" name="Text 26"/>
          <p:cNvSpPr/>
          <p:nvPr/>
        </p:nvSpPr>
        <p:spPr>
          <a:xfrm>
            <a:off x="1097280" y="3904488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Brak wsparcia digital</a:t>
            </a:r>
            <a:endParaRPr lang="en-US" sz="1400" dirty="0"/>
          </a:p>
        </p:txBody>
      </p:sp>
      <p:sp>
        <p:nvSpPr>
          <p:cNvPr id="30" name="Text 27"/>
          <p:cNvSpPr/>
          <p:nvPr/>
        </p:nvSpPr>
        <p:spPr>
          <a:xfrm>
            <a:off x="1097280" y="4178808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Firmy nie mają dostępu do narzędzi audytu SEO, social media czy obecności online.</a:t>
            </a:r>
            <a:endParaRPr lang="en-US" sz="1100" dirty="0"/>
          </a:p>
        </p:txBody>
      </p:sp>
      <p:sp>
        <p:nvSpPr>
          <p:cNvPr id="31" name="Shape 28"/>
          <p:cNvSpPr/>
          <p:nvPr/>
        </p:nvSpPr>
        <p:spPr>
          <a:xfrm>
            <a:off x="5577840" y="1371600"/>
            <a:ext cx="3108960" cy="2560320"/>
          </a:xfrm>
          <a:prstGeom prst="roundRect">
            <a:avLst>
              <a:gd name="adj" fmla="val 3571"/>
            </a:avLst>
          </a:prstGeom>
          <a:solidFill>
            <a:srgbClr val="1A5276"/>
          </a:solidFill>
          <a:ln/>
        </p:spPr>
      </p:sp>
      <p:sp>
        <p:nvSpPr>
          <p:cNvPr id="32" name="Text 29"/>
          <p:cNvSpPr/>
          <p:nvPr/>
        </p:nvSpPr>
        <p:spPr>
          <a:xfrm>
            <a:off x="5577840" y="1645920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600" b="1" dirty="0">
                <a:solidFill>
                  <a:srgbClr val="D4AF3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80</a:t>
            </a:r>
            <a:endParaRPr lang="en-US" sz="5600" dirty="0"/>
          </a:p>
        </p:txBody>
      </p:sp>
      <p:sp>
        <p:nvSpPr>
          <p:cNvPr id="33" name="Text 30"/>
          <p:cNvSpPr/>
          <p:nvPr/>
        </p:nvSpPr>
        <p:spPr>
          <a:xfrm>
            <a:off x="5577840" y="2468880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firm członkowskich</a:t>
            </a:r>
            <a:endParaRPr lang="en-US" sz="1600" dirty="0"/>
          </a:p>
        </p:txBody>
      </p:sp>
      <p:sp>
        <p:nvSpPr>
          <p:cNvPr id="34" name="Text 31"/>
          <p:cNvSpPr/>
          <p:nvPr/>
        </p:nvSpPr>
        <p:spPr>
          <a:xfrm>
            <a:off x="5577840" y="2926080"/>
            <a:ext cx="3108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potrzebuje wspólnej platformy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współpracy i rozwoju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ln/>
        </p:spPr>
      </p:sp>
      <p:sp>
        <p:nvSpPr>
          <p:cNvPr id="4" name="Text 2"/>
          <p:cNvSpPr/>
          <p:nvPr/>
        </p:nvSpPr>
        <p:spPr>
          <a:xfrm>
            <a:off x="365760" y="32004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Rozwiązanie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65760" y="777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Norda Biznes Hub — kompleksowa platforma dla członków</a:t>
            </a:r>
            <a:endParaRPr lang="en-US" sz="1400" dirty="0"/>
          </a:p>
        </p:txBody>
      </p:sp>
      <p:pic>
        <p:nvPicPr>
          <p:cNvPr id="6" name="Image 0" descr="/sessions/jolly-stoic-darwin/inpi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228600"/>
            <a:ext cx="914400" cy="521208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65760" y="1188720"/>
            <a:ext cx="8412480" cy="1280160"/>
          </a:xfrm>
          <a:prstGeom prst="roundRect">
            <a:avLst>
              <a:gd name="adj" fmla="val 7143"/>
            </a:avLst>
          </a:prstGeom>
          <a:solidFill>
            <a:srgbClr val="1A5276"/>
          </a:solidFill>
          <a:ln/>
        </p:spPr>
      </p:sp>
      <p:sp>
        <p:nvSpPr>
          <p:cNvPr id="8" name="Text 5"/>
          <p:cNvSpPr/>
          <p:nvPr/>
        </p:nvSpPr>
        <p:spPr>
          <a:xfrm>
            <a:off x="548640" y="1325880"/>
            <a:ext cx="5943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Centralna platforma B2B z AI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548640" y="1737360"/>
            <a:ext cx="5943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Jedno miejsce do wyszukiwania firm, budowania relacji i rozwoju biznesu online. Dostępna 24/7 pod adresem nordabiznes.pl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7589520" y="1371600"/>
            <a:ext cx="1005840" cy="1005840"/>
          </a:xfrm>
          <a:prstGeom prst="roundRect">
            <a:avLst>
              <a:gd name="adj" fmla="val 9091"/>
            </a:avLst>
          </a:prstGeom>
          <a:solidFill>
            <a:srgbClr val="D4AF37"/>
          </a:solidFill>
          <a:ln/>
        </p:spPr>
      </p:sp>
      <p:sp>
        <p:nvSpPr>
          <p:cNvPr id="11" name="Text 8"/>
          <p:cNvSpPr/>
          <p:nvPr/>
        </p:nvSpPr>
        <p:spPr>
          <a:xfrm>
            <a:off x="7589520" y="1371600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dirty="0">
                <a:solidFill>
                  <a:srgbClr val="000000"/>
                </a:solidFill>
              </a:rPr>
              <a:t>🚀</a:t>
            </a:r>
            <a:endParaRPr lang="en-US" sz="4400" dirty="0"/>
          </a:p>
        </p:txBody>
      </p:sp>
      <p:sp>
        <p:nvSpPr>
          <p:cNvPr id="12" name="Shape 9"/>
          <p:cNvSpPr/>
          <p:nvPr/>
        </p:nvSpPr>
        <p:spPr>
          <a:xfrm>
            <a:off x="365760" y="2697480"/>
            <a:ext cx="269748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50800" dist="12700" dir="2700000">
              <a:srgbClr val="000000">
                <a:alpha val="8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548640" y="2834640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E9ECEF"/>
          </a:solidFill>
          <a:ln/>
        </p:spPr>
      </p:sp>
      <p:sp>
        <p:nvSpPr>
          <p:cNvPr id="14" name="Text 11"/>
          <p:cNvSpPr/>
          <p:nvPr/>
        </p:nvSpPr>
        <p:spPr>
          <a:xfrm>
            <a:off x="548640" y="28346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📚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548640" y="3474720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Katalog firm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548640" y="3794760"/>
            <a:ext cx="2331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Pełna baza 80 firm z profilami, danymi kontaktowymi, kompetencjami i usługami.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3200400" y="2697480"/>
            <a:ext cx="269748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50800" dist="12700" dir="2700000">
              <a:srgbClr val="000000">
                <a:alpha val="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3383280" y="2834640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E9ECEF"/>
          </a:solidFill>
          <a:ln/>
        </p:spPr>
      </p:sp>
      <p:sp>
        <p:nvSpPr>
          <p:cNvPr id="19" name="Text 16"/>
          <p:cNvSpPr/>
          <p:nvPr/>
        </p:nvSpPr>
        <p:spPr>
          <a:xfrm>
            <a:off x="3383280" y="28346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🤖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3383280" y="3474720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Asystent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3383280" y="3794760"/>
            <a:ext cx="2331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Inteligentny chatbot Google Gemini. Wyszukiwanie firm poprzez rozmowę.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6035040" y="2697480"/>
            <a:ext cx="269748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50800" dist="12700" dir="2700000">
              <a:srgbClr val="000000">
                <a:alpha val="8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6217920" y="2834640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E9ECEF"/>
          </a:solidFill>
          <a:ln/>
        </p:spPr>
      </p:sp>
      <p:sp>
        <p:nvSpPr>
          <p:cNvPr id="24" name="Text 21"/>
          <p:cNvSpPr/>
          <p:nvPr/>
        </p:nvSpPr>
        <p:spPr>
          <a:xfrm>
            <a:off x="6217920" y="28346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📊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6217920" y="3474720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Audyty online</a:t>
            </a:r>
            <a:endParaRPr lang="en-US" sz="1500" dirty="0"/>
          </a:p>
        </p:txBody>
      </p:sp>
      <p:sp>
        <p:nvSpPr>
          <p:cNvPr id="26" name="Text 23"/>
          <p:cNvSpPr/>
          <p:nvPr/>
        </p:nvSpPr>
        <p:spPr>
          <a:xfrm>
            <a:off x="6217920" y="3794760"/>
            <a:ext cx="2331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Automatyczne audyty SEO, social media, Google Business Profile.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ln/>
        </p:spPr>
      </p:sp>
      <p:sp>
        <p:nvSpPr>
          <p:cNvPr id="4" name="Text 2"/>
          <p:cNvSpPr/>
          <p:nvPr/>
        </p:nvSpPr>
        <p:spPr>
          <a:xfrm>
            <a:off x="365760" y="32004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Katalog firm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65760" y="777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Kompleksowa baza danych członków</a:t>
            </a:r>
            <a:endParaRPr lang="en-US" sz="1400" dirty="0"/>
          </a:p>
        </p:txBody>
      </p:sp>
      <p:pic>
        <p:nvPicPr>
          <p:cNvPr id="6" name="Image 0" descr="/sessions/jolly-stoic-darwin/inpi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228600"/>
            <a:ext cx="914400" cy="521208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65760" y="1188720"/>
            <a:ext cx="4206240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502920" y="132588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1A5276"/>
          </a:solidFill>
          <a:ln/>
        </p:spPr>
      </p:sp>
      <p:sp>
        <p:nvSpPr>
          <p:cNvPr id="9" name="Text 6"/>
          <p:cNvSpPr/>
          <p:nvPr/>
        </p:nvSpPr>
        <p:spPr>
          <a:xfrm>
            <a:off x="502920" y="13258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🏢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097280" y="1353312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Profile firmowe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502920" y="173736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Pełne dane każdej firmy: nazwa, adres, kontakt, NIP, REGON, data założenia, liczba pracowników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4754880" y="1188720"/>
            <a:ext cx="4206240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892040" y="132588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1A5276"/>
          </a:solidFill>
          <a:ln/>
        </p:spPr>
      </p:sp>
      <p:sp>
        <p:nvSpPr>
          <p:cNvPr id="14" name="Text 11"/>
          <p:cNvSpPr/>
          <p:nvPr/>
        </p:nvSpPr>
        <p:spPr>
          <a:xfrm>
            <a:off x="4892040" y="13258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🔍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5486400" y="1353312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Zaawansowane wyszukiwanie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4892040" y="173736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Full-text search, fuzzy matching, filtrowanie po branżach i kompetencjach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365760" y="2423160"/>
            <a:ext cx="4206240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502920" y="256032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1A5276"/>
          </a:solidFill>
          <a:ln/>
        </p:spPr>
      </p:sp>
      <p:sp>
        <p:nvSpPr>
          <p:cNvPr id="19" name="Text 16"/>
          <p:cNvSpPr/>
          <p:nvPr/>
        </p:nvSpPr>
        <p:spPr>
          <a:xfrm>
            <a:off x="502920" y="25603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📋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097280" y="2587752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Kompetencje i usługi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502920" y="297180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Lista kompetencji i usług każdej firmy - łatwe dopasowanie do potrzeb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4754880" y="2423160"/>
            <a:ext cx="4206240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4892040" y="256032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1A5276"/>
          </a:solidFill>
          <a:ln/>
        </p:spPr>
      </p:sp>
      <p:sp>
        <p:nvSpPr>
          <p:cNvPr id="24" name="Text 21"/>
          <p:cNvSpPr/>
          <p:nvPr/>
        </p:nvSpPr>
        <p:spPr>
          <a:xfrm>
            <a:off x="4892040" y="25603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🌐</a:t>
            </a:r>
            <a:endParaRPr lang="en-US" sz="2000" dirty="0"/>
          </a:p>
        </p:txBody>
      </p:sp>
      <p:sp>
        <p:nvSpPr>
          <p:cNvPr id="25" name="Text 22"/>
          <p:cNvSpPr/>
          <p:nvPr/>
        </p:nvSpPr>
        <p:spPr>
          <a:xfrm>
            <a:off x="5486400" y="2587752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Obecność online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4892040" y="297180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Linki do stron www, social media, Google Business Profile każdej firmy</a:t>
            </a:r>
            <a:endParaRPr lang="en-US" sz="1000" dirty="0"/>
          </a:p>
        </p:txBody>
      </p:sp>
      <p:sp>
        <p:nvSpPr>
          <p:cNvPr id="27" name="Shape 24"/>
          <p:cNvSpPr/>
          <p:nvPr/>
        </p:nvSpPr>
        <p:spPr>
          <a:xfrm>
            <a:off x="365760" y="3657600"/>
            <a:ext cx="4206240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28" name="Shape 25"/>
          <p:cNvSpPr/>
          <p:nvPr/>
        </p:nvSpPr>
        <p:spPr>
          <a:xfrm>
            <a:off x="502920" y="379476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1A5276"/>
          </a:solidFill>
          <a:ln/>
        </p:spPr>
      </p:sp>
      <p:sp>
        <p:nvSpPr>
          <p:cNvPr id="29" name="Text 26"/>
          <p:cNvSpPr/>
          <p:nvPr/>
        </p:nvSpPr>
        <p:spPr>
          <a:xfrm>
            <a:off x="502920" y="37947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📊</a:t>
            </a:r>
            <a:endParaRPr lang="en-US" sz="2000" dirty="0"/>
          </a:p>
        </p:txBody>
      </p:sp>
      <p:sp>
        <p:nvSpPr>
          <p:cNvPr id="30" name="Text 27"/>
          <p:cNvSpPr/>
          <p:nvPr/>
        </p:nvSpPr>
        <p:spPr>
          <a:xfrm>
            <a:off x="1097280" y="3822192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Weryfikacja KRS</a:t>
            </a:r>
            <a:endParaRPr lang="en-US" sz="1300" dirty="0"/>
          </a:p>
        </p:txBody>
      </p:sp>
      <p:sp>
        <p:nvSpPr>
          <p:cNvPr id="31" name="Text 28"/>
          <p:cNvSpPr/>
          <p:nvPr/>
        </p:nvSpPr>
        <p:spPr>
          <a:xfrm>
            <a:off x="502920" y="420624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Automatyczna weryfikacja danych z Krajowego Rejestru Sądowego</a:t>
            </a:r>
            <a:endParaRPr lang="en-US" sz="1000" dirty="0"/>
          </a:p>
        </p:txBody>
      </p:sp>
      <p:sp>
        <p:nvSpPr>
          <p:cNvPr id="32" name="Shape 29"/>
          <p:cNvSpPr/>
          <p:nvPr/>
        </p:nvSpPr>
        <p:spPr>
          <a:xfrm>
            <a:off x="4754880" y="3657600"/>
            <a:ext cx="4206240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33" name="Shape 30"/>
          <p:cNvSpPr/>
          <p:nvPr/>
        </p:nvSpPr>
        <p:spPr>
          <a:xfrm>
            <a:off x="4892040" y="379476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1A5276"/>
          </a:solidFill>
          <a:ln/>
        </p:spPr>
      </p:sp>
      <p:sp>
        <p:nvSpPr>
          <p:cNvPr id="34" name="Text 31"/>
          <p:cNvSpPr/>
          <p:nvPr/>
        </p:nvSpPr>
        <p:spPr>
          <a:xfrm>
            <a:off x="4892040" y="37947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🏷️</a:t>
            </a:r>
            <a:endParaRPr lang="en-US" sz="2000" dirty="0"/>
          </a:p>
        </p:txBody>
      </p:sp>
      <p:sp>
        <p:nvSpPr>
          <p:cNvPr id="35" name="Text 32"/>
          <p:cNvSpPr/>
          <p:nvPr/>
        </p:nvSpPr>
        <p:spPr>
          <a:xfrm>
            <a:off x="5486400" y="3822192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Kategoryzacja</a:t>
            </a:r>
            <a:endParaRPr lang="en-US" sz="1300" dirty="0"/>
          </a:p>
        </p:txBody>
      </p:sp>
      <p:sp>
        <p:nvSpPr>
          <p:cNvPr id="36" name="Text 33"/>
          <p:cNvSpPr/>
          <p:nvPr/>
        </p:nvSpPr>
        <p:spPr>
          <a:xfrm>
            <a:off x="4892040" y="420624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głównych kategorii: IT, Budownictwo, Usługi, Produkcja, Handel, Inne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ln/>
        </p:spPr>
      </p:sp>
      <p:sp>
        <p:nvSpPr>
          <p:cNvPr id="4" name="Text 2"/>
          <p:cNvSpPr/>
          <p:nvPr/>
        </p:nvSpPr>
        <p:spPr>
          <a:xfrm>
            <a:off x="365760" y="32004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AI Asystent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65760" y="777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Inteligentne wyszukiwanie firm poprzez rozmowę</a:t>
            </a:r>
            <a:endParaRPr lang="en-US" sz="1400" dirty="0"/>
          </a:p>
        </p:txBody>
      </p:sp>
      <p:pic>
        <p:nvPicPr>
          <p:cNvPr id="6" name="Image 0" descr="/sessions/jolly-stoic-darwin/inpi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228600"/>
            <a:ext cx="914400" cy="521208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65760" y="1188720"/>
            <a:ext cx="4023360" cy="3429000"/>
          </a:xfrm>
          <a:prstGeom prst="roundRect">
            <a:avLst>
              <a:gd name="adj" fmla="val 2667"/>
            </a:avLst>
          </a:prstGeom>
          <a:solidFill>
            <a:srgbClr val="1A5276"/>
          </a:solidFill>
          <a:ln/>
        </p:spPr>
      </p:sp>
      <p:sp>
        <p:nvSpPr>
          <p:cNvPr id="8" name="Shape 5"/>
          <p:cNvSpPr/>
          <p:nvPr/>
        </p:nvSpPr>
        <p:spPr>
          <a:xfrm>
            <a:off x="548640" y="1371600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D4AF37"/>
          </a:solidFill>
          <a:ln/>
        </p:spPr>
      </p:sp>
      <p:sp>
        <p:nvSpPr>
          <p:cNvPr id="9" name="Text 6"/>
          <p:cNvSpPr/>
          <p:nvPr/>
        </p:nvSpPr>
        <p:spPr>
          <a:xfrm>
            <a:off x="548640" y="137160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🤖</a:t>
            </a:r>
            <a:endParaRPr lang="en-US" sz="2800" dirty="0"/>
          </a:p>
        </p:txBody>
      </p:sp>
      <p:sp>
        <p:nvSpPr>
          <p:cNvPr id="10" name="Text 7"/>
          <p:cNvSpPr/>
          <p:nvPr/>
        </p:nvSpPr>
        <p:spPr>
          <a:xfrm>
            <a:off x="1280160" y="1417320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Gemini 2.5 Flash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1280160" y="1719072"/>
            <a:ext cx="2926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Najnowszy model AI od Google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548640" y="219456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Wieloturowe konwersacje z zachowaniem kontekstu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548640" y="260604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Naturalne pytania w języku polskim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548640" y="30175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Rekomendacje firm dopasowane do potrzeb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548640" y="34290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Wyszukiwanie po kompetencjach i usługach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548640" y="38404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200 zapytań dziennie w ramach free tier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663440" y="1188720"/>
            <a:ext cx="4114800" cy="34290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50800" dist="12700" dir="2700000">
              <a:srgbClr val="000000">
                <a:alpha val="8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4846320" y="1325880"/>
            <a:ext cx="3749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Przykładowa rozmowa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5303520" y="1737360"/>
            <a:ext cx="3291840" cy="640080"/>
          </a:xfrm>
          <a:prstGeom prst="roundRect">
            <a:avLst>
              <a:gd name="adj" fmla="val 8571"/>
            </a:avLst>
          </a:prstGeom>
          <a:solidFill>
            <a:srgbClr val="E9ECEF"/>
          </a:solidFill>
          <a:ln/>
        </p:spPr>
      </p:sp>
      <p:sp>
        <p:nvSpPr>
          <p:cNvPr id="20" name="Text 17"/>
          <p:cNvSpPr/>
          <p:nvPr/>
        </p:nvSpPr>
        <p:spPr>
          <a:xfrm>
            <a:off x="5394960" y="1783080"/>
            <a:ext cx="3108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Szukam firmy IT która zrobi mi stronę internetową</a:t>
            </a: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4846320" y="2514600"/>
            <a:ext cx="3749040" cy="1645920"/>
          </a:xfrm>
          <a:prstGeom prst="roundRect">
            <a:avLst>
              <a:gd name="adj" fmla="val 3333"/>
            </a:avLst>
          </a:prstGeom>
          <a:solidFill>
            <a:srgbClr val="2E86AB">
              <a:alpha val="10000"/>
            </a:srgbClr>
          </a:solidFill>
          <a:ln/>
        </p:spPr>
      </p:sp>
      <p:sp>
        <p:nvSpPr>
          <p:cNvPr id="22" name="Text 19"/>
          <p:cNvSpPr/>
          <p:nvPr/>
        </p:nvSpPr>
        <p:spPr>
          <a:xfrm>
            <a:off x="4937760" y="2606040"/>
            <a:ext cx="35661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Znalazłem kilka firm które mogą pomóc:</a:t>
            </a:r>
            <a:endParaRPr lang="en-US" sz="1000" dirty="0"/>
          </a:p>
          <a:p>
            <a:pPr indent="0" marL="0">
              <a:buNone/>
            </a:pP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INPI - specjalizuje się w tworzeniu stron www i aplikacji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WebStudio - projektowanie stron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Digital Solutions - kompleksowe usługi IT</a:t>
            </a:r>
            <a:endParaRPr lang="en-US" sz="1000" dirty="0"/>
          </a:p>
          <a:p>
            <a:pPr indent="0" marL="0">
              <a:buNone/>
            </a:pP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Czy chcesz więcej informacji o którejś z nich?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ln/>
        </p:spPr>
      </p:sp>
      <p:sp>
        <p:nvSpPr>
          <p:cNvPr id="4" name="Text 2"/>
          <p:cNvSpPr/>
          <p:nvPr/>
        </p:nvSpPr>
        <p:spPr>
          <a:xfrm>
            <a:off x="365760" y="32004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Audyty online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65760" y="777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systemów automatycznego audytu dla firm</a:t>
            </a:r>
            <a:endParaRPr lang="en-US" sz="1400" dirty="0"/>
          </a:p>
        </p:txBody>
      </p:sp>
      <p:pic>
        <p:nvPicPr>
          <p:cNvPr id="6" name="Image 0" descr="/sessions/jolly-stoic-darwin/inpi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228600"/>
            <a:ext cx="914400" cy="521208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65760" y="1188720"/>
            <a:ext cx="2743200" cy="155448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502920" y="132588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1A5276"/>
          </a:solidFill>
          <a:ln/>
        </p:spPr>
      </p:sp>
      <p:sp>
        <p:nvSpPr>
          <p:cNvPr id="9" name="Text 6"/>
          <p:cNvSpPr/>
          <p:nvPr/>
        </p:nvSpPr>
        <p:spPr>
          <a:xfrm>
            <a:off x="502920" y="13258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🌐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051560" y="1389888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Audyt SEO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502920" y="1874520"/>
            <a:ext cx="2468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PageSpeed Insights - analiza wydajności, dostępności i SEO stron www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246120" y="1188720"/>
            <a:ext cx="2743200" cy="155448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3383280" y="132588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E74C3C"/>
          </a:solidFill>
          <a:ln/>
        </p:spPr>
      </p:sp>
      <p:sp>
        <p:nvSpPr>
          <p:cNvPr id="14" name="Text 11"/>
          <p:cNvSpPr/>
          <p:nvPr/>
        </p:nvSpPr>
        <p:spPr>
          <a:xfrm>
            <a:off x="3383280" y="13258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📍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3931920" y="1389888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Audyt GBP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3383280" y="1874520"/>
            <a:ext cx="2468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Weryfikacja wizytówki Google Business Profile - kompletność i optymalizacja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6126480" y="1188720"/>
            <a:ext cx="2743200" cy="155448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6263640" y="132588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3498DB"/>
          </a:solidFill>
          <a:ln/>
        </p:spPr>
      </p:sp>
      <p:sp>
        <p:nvSpPr>
          <p:cNvPr id="19" name="Text 16"/>
          <p:cNvSpPr/>
          <p:nvPr/>
        </p:nvSpPr>
        <p:spPr>
          <a:xfrm>
            <a:off x="6263640" y="13258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📱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6812280" y="1389888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Media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6263640" y="1874520"/>
            <a:ext cx="2468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Analiza 6 platform: Facebook, Instagram, LinkedIn, YouTube, TikTok, X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365760" y="2880360"/>
            <a:ext cx="2743200" cy="155448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502920" y="301752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27AE60"/>
          </a:solidFill>
          <a:ln/>
        </p:spPr>
      </p:sp>
      <p:sp>
        <p:nvSpPr>
          <p:cNvPr id="24" name="Text 21"/>
          <p:cNvSpPr/>
          <p:nvPr/>
        </p:nvSpPr>
        <p:spPr>
          <a:xfrm>
            <a:off x="502920" y="30175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🔒</a:t>
            </a:r>
            <a:endParaRPr lang="en-US" sz="2000" dirty="0"/>
          </a:p>
        </p:txBody>
      </p:sp>
      <p:sp>
        <p:nvSpPr>
          <p:cNvPr id="25" name="Text 22"/>
          <p:cNvSpPr/>
          <p:nvPr/>
        </p:nvSpPr>
        <p:spPr>
          <a:xfrm>
            <a:off x="1051560" y="3081528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Audyt IT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502920" y="3566160"/>
            <a:ext cx="2468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Ocena infrastruktury IT, bezpieczeństwa i gotowości do współpracy</a:t>
            </a:r>
            <a:endParaRPr lang="en-US" sz="1000" dirty="0"/>
          </a:p>
        </p:txBody>
      </p:sp>
      <p:sp>
        <p:nvSpPr>
          <p:cNvPr id="27" name="Shape 24"/>
          <p:cNvSpPr/>
          <p:nvPr/>
        </p:nvSpPr>
        <p:spPr>
          <a:xfrm>
            <a:off x="3246120" y="2880360"/>
            <a:ext cx="2743200" cy="155448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28" name="Shape 25"/>
          <p:cNvSpPr/>
          <p:nvPr/>
        </p:nvSpPr>
        <p:spPr>
          <a:xfrm>
            <a:off x="3383280" y="301752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E67E22"/>
          </a:solidFill>
          <a:ln/>
        </p:spPr>
      </p:sp>
      <p:sp>
        <p:nvSpPr>
          <p:cNvPr id="29" name="Text 26"/>
          <p:cNvSpPr/>
          <p:nvPr/>
        </p:nvSpPr>
        <p:spPr>
          <a:xfrm>
            <a:off x="3383280" y="30175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📋</a:t>
            </a:r>
            <a:endParaRPr lang="en-US" sz="2000" dirty="0"/>
          </a:p>
        </p:txBody>
      </p:sp>
      <p:sp>
        <p:nvSpPr>
          <p:cNvPr id="30" name="Text 27"/>
          <p:cNvSpPr/>
          <p:nvPr/>
        </p:nvSpPr>
        <p:spPr>
          <a:xfrm>
            <a:off x="3931920" y="3081528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Audyt KRS</a:t>
            </a:r>
            <a:endParaRPr lang="en-US" sz="1300" dirty="0"/>
          </a:p>
        </p:txBody>
      </p:sp>
      <p:sp>
        <p:nvSpPr>
          <p:cNvPr id="31" name="Text 28"/>
          <p:cNvSpPr/>
          <p:nvPr/>
        </p:nvSpPr>
        <p:spPr>
          <a:xfrm>
            <a:off x="3383280" y="3566160"/>
            <a:ext cx="2468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Weryfikacja danych firmy w Krajowym Rejestrze Sądowym</a:t>
            </a:r>
            <a:endParaRPr lang="en-US" sz="1000" dirty="0"/>
          </a:p>
        </p:txBody>
      </p:sp>
      <p:sp>
        <p:nvSpPr>
          <p:cNvPr id="32" name="Shape 29"/>
          <p:cNvSpPr/>
          <p:nvPr/>
        </p:nvSpPr>
        <p:spPr>
          <a:xfrm>
            <a:off x="6126480" y="2880360"/>
            <a:ext cx="2743200" cy="155448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33" name="Shape 30"/>
          <p:cNvSpPr/>
          <p:nvPr/>
        </p:nvSpPr>
        <p:spPr>
          <a:xfrm>
            <a:off x="6263640" y="301752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9B59B6"/>
          </a:solidFill>
          <a:ln/>
        </p:spPr>
      </p:sp>
      <p:sp>
        <p:nvSpPr>
          <p:cNvPr id="34" name="Text 31"/>
          <p:cNvSpPr/>
          <p:nvPr/>
        </p:nvSpPr>
        <p:spPr>
          <a:xfrm>
            <a:off x="6263640" y="30175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📊</a:t>
            </a:r>
            <a:endParaRPr lang="en-US" sz="2000" dirty="0"/>
          </a:p>
        </p:txBody>
      </p:sp>
      <p:sp>
        <p:nvSpPr>
          <p:cNvPr id="35" name="Text 32"/>
          <p:cNvSpPr/>
          <p:nvPr/>
        </p:nvSpPr>
        <p:spPr>
          <a:xfrm>
            <a:off x="6812280" y="3081528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Maturity</a:t>
            </a:r>
            <a:endParaRPr lang="en-US" sz="1300" dirty="0"/>
          </a:p>
        </p:txBody>
      </p:sp>
      <p:sp>
        <p:nvSpPr>
          <p:cNvPr id="36" name="Text 33"/>
          <p:cNvSpPr/>
          <p:nvPr/>
        </p:nvSpPr>
        <p:spPr>
          <a:xfrm>
            <a:off x="6263640" y="3566160"/>
            <a:ext cx="2468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Kompleksowa ocena dojrzałości cyfrowej firmy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ln/>
        </p:spPr>
      </p:sp>
      <p:sp>
        <p:nvSpPr>
          <p:cNvPr id="4" name="Text 2"/>
          <p:cNvSpPr/>
          <p:nvPr/>
        </p:nvSpPr>
        <p:spPr>
          <a:xfrm>
            <a:off x="365760" y="32004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Dodatkowe funkcje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65760" y="777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Więcej niż tylko katalog firm</a:t>
            </a:r>
            <a:endParaRPr lang="en-US" sz="1400" dirty="0"/>
          </a:p>
        </p:txBody>
      </p:sp>
      <p:pic>
        <p:nvPicPr>
          <p:cNvPr id="6" name="Image 0" descr="/sessions/jolly-stoic-darwin/inpi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228600"/>
            <a:ext cx="914400" cy="521208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65760" y="1188720"/>
            <a:ext cx="4206240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502920" y="132588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D4AF37"/>
          </a:solidFill>
          <a:ln/>
        </p:spPr>
      </p:sp>
      <p:sp>
        <p:nvSpPr>
          <p:cNvPr id="9" name="Text 6"/>
          <p:cNvSpPr/>
          <p:nvPr/>
        </p:nvSpPr>
        <p:spPr>
          <a:xfrm>
            <a:off x="502920" y="13258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📰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097280" y="1353312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Monitoring mediów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502920" y="173736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Automatyczne śledzenie wzmianek o firmach członkowskich w mediach poprzez Brave Search API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4754880" y="1188720"/>
            <a:ext cx="4206240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892040" y="132588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1A5276"/>
          </a:solidFill>
          <a:ln/>
        </p:spPr>
      </p:sp>
      <p:sp>
        <p:nvSpPr>
          <p:cNvPr id="14" name="Text 11"/>
          <p:cNvSpPr/>
          <p:nvPr/>
        </p:nvSpPr>
        <p:spPr>
          <a:xfrm>
            <a:off x="4892040" y="13258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💬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5486400" y="1353312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Forum dyskusyjne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4892040" y="173736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Przestrzeń do wymiany doświadczeń, zadawania pytań i budowania społeczności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365760" y="2423160"/>
            <a:ext cx="4206240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502920" y="256032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D4AF37"/>
          </a:solidFill>
          <a:ln/>
        </p:spPr>
      </p:sp>
      <p:sp>
        <p:nvSpPr>
          <p:cNvPr id="19" name="Text 16"/>
          <p:cNvSpPr/>
          <p:nvPr/>
        </p:nvSpPr>
        <p:spPr>
          <a:xfrm>
            <a:off x="502920" y="25603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📅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097280" y="2587752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Kalendarz wydarzeń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502920" y="297180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Spotkania, szkolenia, networking - wszystko w jednym miejscu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4754880" y="2423160"/>
            <a:ext cx="4206240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4892040" y="256032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1A5276"/>
          </a:solidFill>
          <a:ln/>
        </p:spPr>
      </p:sp>
      <p:sp>
        <p:nvSpPr>
          <p:cNvPr id="24" name="Text 21"/>
          <p:cNvSpPr/>
          <p:nvPr/>
        </p:nvSpPr>
        <p:spPr>
          <a:xfrm>
            <a:off x="4892040" y="25603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✉️</a:t>
            </a:r>
            <a:endParaRPr lang="en-US" sz="2000" dirty="0"/>
          </a:p>
        </p:txBody>
      </p:sp>
      <p:sp>
        <p:nvSpPr>
          <p:cNvPr id="25" name="Text 22"/>
          <p:cNvSpPr/>
          <p:nvPr/>
        </p:nvSpPr>
        <p:spPr>
          <a:xfrm>
            <a:off x="5486400" y="2587752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Prywatne wiadomości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4892040" y="297180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Bezpośrednia komunikacja między członkami stowarzyszenia</a:t>
            </a:r>
            <a:endParaRPr lang="en-US" sz="1000" dirty="0"/>
          </a:p>
        </p:txBody>
      </p:sp>
      <p:sp>
        <p:nvSpPr>
          <p:cNvPr id="27" name="Shape 24"/>
          <p:cNvSpPr/>
          <p:nvPr/>
        </p:nvSpPr>
        <p:spPr>
          <a:xfrm>
            <a:off x="365760" y="3657600"/>
            <a:ext cx="4206240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28" name="Shape 25"/>
          <p:cNvSpPr/>
          <p:nvPr/>
        </p:nvSpPr>
        <p:spPr>
          <a:xfrm>
            <a:off x="502920" y="379476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D4AF37"/>
          </a:solidFill>
          <a:ln/>
        </p:spPr>
      </p:sp>
      <p:sp>
        <p:nvSpPr>
          <p:cNvPr id="29" name="Text 26"/>
          <p:cNvSpPr/>
          <p:nvPr/>
        </p:nvSpPr>
        <p:spPr>
          <a:xfrm>
            <a:off x="502920" y="37947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🔔</a:t>
            </a:r>
            <a:endParaRPr lang="en-US" sz="2000" dirty="0"/>
          </a:p>
        </p:txBody>
      </p:sp>
      <p:sp>
        <p:nvSpPr>
          <p:cNvPr id="30" name="Text 27"/>
          <p:cNvSpPr/>
          <p:nvPr/>
        </p:nvSpPr>
        <p:spPr>
          <a:xfrm>
            <a:off x="1097280" y="3822192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 powiadomień</a:t>
            </a:r>
            <a:endParaRPr lang="en-US" sz="1300" dirty="0"/>
          </a:p>
        </p:txBody>
      </p:sp>
      <p:sp>
        <p:nvSpPr>
          <p:cNvPr id="31" name="Text 28"/>
          <p:cNvSpPr/>
          <p:nvPr/>
        </p:nvSpPr>
        <p:spPr>
          <a:xfrm>
            <a:off x="502920" y="420624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Real-time powiadomienia o ważnych wydarzeniach i aktualnościach</a:t>
            </a:r>
            <a:endParaRPr lang="en-US" sz="1000" dirty="0"/>
          </a:p>
        </p:txBody>
      </p:sp>
      <p:sp>
        <p:nvSpPr>
          <p:cNvPr id="32" name="Shape 29"/>
          <p:cNvSpPr/>
          <p:nvPr/>
        </p:nvSpPr>
        <p:spPr>
          <a:xfrm>
            <a:off x="4754880" y="3657600"/>
            <a:ext cx="4206240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33" name="Shape 30"/>
          <p:cNvSpPr/>
          <p:nvPr/>
        </p:nvSpPr>
        <p:spPr>
          <a:xfrm>
            <a:off x="4892040" y="379476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1A5276"/>
          </a:solidFill>
          <a:ln/>
        </p:spPr>
      </p:sp>
      <p:sp>
        <p:nvSpPr>
          <p:cNvPr id="34" name="Text 31"/>
          <p:cNvSpPr/>
          <p:nvPr/>
        </p:nvSpPr>
        <p:spPr>
          <a:xfrm>
            <a:off x="4892040" y="37947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📊</a:t>
            </a:r>
            <a:endParaRPr lang="en-US" sz="2000" dirty="0"/>
          </a:p>
        </p:txBody>
      </p:sp>
      <p:sp>
        <p:nvSpPr>
          <p:cNvPr id="35" name="Text 32"/>
          <p:cNvSpPr/>
          <p:nvPr/>
        </p:nvSpPr>
        <p:spPr>
          <a:xfrm>
            <a:off x="5486400" y="3822192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Analityka</a:t>
            </a:r>
            <a:endParaRPr lang="en-US" sz="1300" dirty="0"/>
          </a:p>
        </p:txBody>
      </p:sp>
      <p:sp>
        <p:nvSpPr>
          <p:cNvPr id="36" name="Text 33"/>
          <p:cNvSpPr/>
          <p:nvPr/>
        </p:nvSpPr>
        <p:spPr>
          <a:xfrm>
            <a:off x="4892040" y="420624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Śledzenie aktywności, popularności profili i statystyk platformy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ln/>
        </p:spPr>
      </p:sp>
      <p:sp>
        <p:nvSpPr>
          <p:cNvPr id="4" name="Text 2"/>
          <p:cNvSpPr/>
          <p:nvPr/>
        </p:nvSpPr>
        <p:spPr>
          <a:xfrm>
            <a:off x="365760" y="32004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Rynek i zasięg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65760" y="777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Pełne pokrycie członków stowarzyszenia</a:t>
            </a:r>
            <a:endParaRPr lang="en-US" sz="1400" dirty="0"/>
          </a:p>
        </p:txBody>
      </p:sp>
      <p:pic>
        <p:nvPicPr>
          <p:cNvPr id="6" name="Image 0" descr="/sessions/jolly-stoic-darwin/inpi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228600"/>
            <a:ext cx="914400" cy="521208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65760" y="1188720"/>
            <a:ext cx="3840480" cy="2194560"/>
          </a:xfrm>
          <a:prstGeom prst="roundRect">
            <a:avLst>
              <a:gd name="adj" fmla="val 4167"/>
            </a:avLst>
          </a:prstGeom>
          <a:solidFill>
            <a:srgbClr val="1A5276"/>
          </a:solidFill>
          <a:ln/>
        </p:spPr>
      </p:sp>
      <p:sp>
        <p:nvSpPr>
          <p:cNvPr id="8" name="Text 5"/>
          <p:cNvSpPr/>
          <p:nvPr/>
        </p:nvSpPr>
        <p:spPr>
          <a:xfrm>
            <a:off x="365760" y="1371600"/>
            <a:ext cx="3840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D4AF3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100%</a:t>
            </a:r>
            <a:endParaRPr lang="en-US" sz="7200" dirty="0"/>
          </a:p>
        </p:txBody>
      </p:sp>
      <p:sp>
        <p:nvSpPr>
          <p:cNvPr id="9" name="Text 6"/>
          <p:cNvSpPr/>
          <p:nvPr/>
        </p:nvSpPr>
        <p:spPr>
          <a:xfrm>
            <a:off x="365760" y="219456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pokrycia członków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365760" y="265176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 z 80 firm w bazie danych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365760" y="3520440"/>
            <a:ext cx="1828800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365760" y="3611880"/>
            <a:ext cx="1828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6</a:t>
            </a:r>
            <a:endParaRPr lang="en-US" sz="3200" dirty="0"/>
          </a:p>
        </p:txBody>
      </p:sp>
      <p:sp>
        <p:nvSpPr>
          <p:cNvPr id="13" name="Text 10"/>
          <p:cNvSpPr/>
          <p:nvPr/>
        </p:nvSpPr>
        <p:spPr>
          <a:xfrm>
            <a:off x="365760" y="41605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kategorii branż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2377440" y="3520440"/>
            <a:ext cx="1828800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2377440" y="3611880"/>
            <a:ext cx="1828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115</a:t>
            </a:r>
            <a:endParaRPr lang="en-US" sz="3200" dirty="0"/>
          </a:p>
        </p:txBody>
      </p:sp>
      <p:sp>
        <p:nvSpPr>
          <p:cNvPr id="16" name="Text 13"/>
          <p:cNvSpPr/>
          <p:nvPr/>
        </p:nvSpPr>
        <p:spPr>
          <a:xfrm>
            <a:off x="2377440" y="41605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profili social media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4480560" y="1188720"/>
            <a:ext cx="429768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50800" dist="12700" dir="2700000">
              <a:srgbClr val="000000">
                <a:alpha val="8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4663440" y="132588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Struktura branżowa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4663440" y="17830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/ Tech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5806440" y="1801368"/>
            <a:ext cx="2377440" cy="256032"/>
          </a:xfrm>
          <a:prstGeom prst="roundRect">
            <a:avLst>
              <a:gd name="adj" fmla="val 10714"/>
            </a:avLst>
          </a:prstGeom>
          <a:solidFill>
            <a:srgbClr val="E9ECEF"/>
          </a:solidFill>
          <a:ln/>
        </p:spPr>
      </p:sp>
      <p:sp>
        <p:nvSpPr>
          <p:cNvPr id="21" name="Shape 18"/>
          <p:cNvSpPr/>
          <p:nvPr/>
        </p:nvSpPr>
        <p:spPr>
          <a:xfrm>
            <a:off x="5806440" y="1801368"/>
            <a:ext cx="594360" cy="256032"/>
          </a:xfrm>
          <a:prstGeom prst="roundRect">
            <a:avLst>
              <a:gd name="adj" fmla="val 10714"/>
            </a:avLst>
          </a:prstGeom>
          <a:solidFill>
            <a:srgbClr val="1A5276"/>
          </a:solidFill>
          <a:ln/>
        </p:spPr>
      </p:sp>
      <p:sp>
        <p:nvSpPr>
          <p:cNvPr id="22" name="Text 19"/>
          <p:cNvSpPr/>
          <p:nvPr/>
        </p:nvSpPr>
        <p:spPr>
          <a:xfrm>
            <a:off x="8229600" y="17830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25%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4663440" y="219456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Budownictwo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5806440" y="2212848"/>
            <a:ext cx="2377440" cy="256032"/>
          </a:xfrm>
          <a:prstGeom prst="roundRect">
            <a:avLst>
              <a:gd name="adj" fmla="val 10714"/>
            </a:avLst>
          </a:prstGeom>
          <a:solidFill>
            <a:srgbClr val="E9ECEF"/>
          </a:solidFill>
          <a:ln/>
        </p:spPr>
      </p:sp>
      <p:sp>
        <p:nvSpPr>
          <p:cNvPr id="25" name="Shape 22"/>
          <p:cNvSpPr/>
          <p:nvPr/>
        </p:nvSpPr>
        <p:spPr>
          <a:xfrm>
            <a:off x="5806440" y="2212848"/>
            <a:ext cx="523037" cy="256032"/>
          </a:xfrm>
          <a:prstGeom prst="roundRect">
            <a:avLst>
              <a:gd name="adj" fmla="val 10714"/>
            </a:avLst>
          </a:prstGeom>
          <a:solidFill>
            <a:srgbClr val="D4AF37"/>
          </a:solidFill>
          <a:ln/>
        </p:spPr>
      </p:sp>
      <p:sp>
        <p:nvSpPr>
          <p:cNvPr id="26" name="Text 23"/>
          <p:cNvSpPr/>
          <p:nvPr/>
        </p:nvSpPr>
        <p:spPr>
          <a:xfrm>
            <a:off x="8229600" y="21945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22%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4663440" y="260604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Usługi</a:t>
            </a: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>
            <a:off x="5806440" y="2624328"/>
            <a:ext cx="2377440" cy="256032"/>
          </a:xfrm>
          <a:prstGeom prst="roundRect">
            <a:avLst>
              <a:gd name="adj" fmla="val 10714"/>
            </a:avLst>
          </a:prstGeom>
          <a:solidFill>
            <a:srgbClr val="E9ECEF"/>
          </a:solidFill>
          <a:ln/>
        </p:spPr>
      </p:sp>
      <p:sp>
        <p:nvSpPr>
          <p:cNvPr id="29" name="Shape 26"/>
          <p:cNvSpPr/>
          <p:nvPr/>
        </p:nvSpPr>
        <p:spPr>
          <a:xfrm>
            <a:off x="5806440" y="2624328"/>
            <a:ext cx="475488" cy="256032"/>
          </a:xfrm>
          <a:prstGeom prst="roundRect">
            <a:avLst>
              <a:gd name="adj" fmla="val 10714"/>
            </a:avLst>
          </a:prstGeom>
          <a:solidFill>
            <a:srgbClr val="27AE60"/>
          </a:solidFill>
          <a:ln/>
        </p:spPr>
      </p:sp>
      <p:sp>
        <p:nvSpPr>
          <p:cNvPr id="30" name="Text 27"/>
          <p:cNvSpPr/>
          <p:nvPr/>
        </p:nvSpPr>
        <p:spPr>
          <a:xfrm>
            <a:off x="8229600" y="26060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100" dirty="0"/>
          </a:p>
        </p:txBody>
      </p:sp>
      <p:sp>
        <p:nvSpPr>
          <p:cNvPr id="31" name="Text 28"/>
          <p:cNvSpPr/>
          <p:nvPr/>
        </p:nvSpPr>
        <p:spPr>
          <a:xfrm>
            <a:off x="4663440" y="301752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Produkcja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5806440" y="3035808"/>
            <a:ext cx="2377440" cy="256032"/>
          </a:xfrm>
          <a:prstGeom prst="roundRect">
            <a:avLst>
              <a:gd name="adj" fmla="val 10714"/>
            </a:avLst>
          </a:prstGeom>
          <a:solidFill>
            <a:srgbClr val="E9ECEF"/>
          </a:solidFill>
          <a:ln/>
        </p:spPr>
      </p:sp>
      <p:sp>
        <p:nvSpPr>
          <p:cNvPr id="33" name="Shape 30"/>
          <p:cNvSpPr/>
          <p:nvPr/>
        </p:nvSpPr>
        <p:spPr>
          <a:xfrm>
            <a:off x="5806440" y="3035808"/>
            <a:ext cx="356616" cy="256032"/>
          </a:xfrm>
          <a:prstGeom prst="roundRect">
            <a:avLst>
              <a:gd name="adj" fmla="val 10714"/>
            </a:avLst>
          </a:prstGeom>
          <a:solidFill>
            <a:srgbClr val="E74C3C"/>
          </a:solidFill>
          <a:ln/>
        </p:spPr>
      </p:sp>
      <p:sp>
        <p:nvSpPr>
          <p:cNvPr id="34" name="Text 31"/>
          <p:cNvSpPr/>
          <p:nvPr/>
        </p:nvSpPr>
        <p:spPr>
          <a:xfrm>
            <a:off x="8229600" y="3017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15%</a:t>
            </a:r>
            <a:endParaRPr lang="en-US" sz="1100" dirty="0"/>
          </a:p>
        </p:txBody>
      </p:sp>
      <p:sp>
        <p:nvSpPr>
          <p:cNvPr id="35" name="Text 32"/>
          <p:cNvSpPr/>
          <p:nvPr/>
        </p:nvSpPr>
        <p:spPr>
          <a:xfrm>
            <a:off x="4663440" y="34290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Handel</a:t>
            </a:r>
            <a:endParaRPr lang="en-US" sz="1100" dirty="0"/>
          </a:p>
        </p:txBody>
      </p:sp>
      <p:sp>
        <p:nvSpPr>
          <p:cNvPr id="36" name="Shape 33"/>
          <p:cNvSpPr/>
          <p:nvPr/>
        </p:nvSpPr>
        <p:spPr>
          <a:xfrm>
            <a:off x="5806440" y="3447288"/>
            <a:ext cx="2377440" cy="256032"/>
          </a:xfrm>
          <a:prstGeom prst="roundRect">
            <a:avLst>
              <a:gd name="adj" fmla="val 10714"/>
            </a:avLst>
          </a:prstGeom>
          <a:solidFill>
            <a:srgbClr val="E9ECEF"/>
          </a:solidFill>
          <a:ln/>
        </p:spPr>
      </p:sp>
      <p:sp>
        <p:nvSpPr>
          <p:cNvPr id="37" name="Shape 34"/>
          <p:cNvSpPr/>
          <p:nvPr/>
        </p:nvSpPr>
        <p:spPr>
          <a:xfrm>
            <a:off x="5806440" y="3447288"/>
            <a:ext cx="237744" cy="256032"/>
          </a:xfrm>
          <a:prstGeom prst="roundRect">
            <a:avLst>
              <a:gd name="adj" fmla="val 11538"/>
            </a:avLst>
          </a:prstGeom>
          <a:solidFill>
            <a:srgbClr val="9B59B6"/>
          </a:solidFill>
          <a:ln/>
        </p:spPr>
      </p:sp>
      <p:sp>
        <p:nvSpPr>
          <p:cNvPr id="38" name="Text 35"/>
          <p:cNvSpPr/>
          <p:nvPr/>
        </p:nvSpPr>
        <p:spPr>
          <a:xfrm>
            <a:off x="8229600" y="34290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</a:t>
            </a:r>
            <a:endParaRPr lang="en-US" sz="1100" dirty="0"/>
          </a:p>
        </p:txBody>
      </p:sp>
      <p:sp>
        <p:nvSpPr>
          <p:cNvPr id="39" name="Text 36"/>
          <p:cNvSpPr/>
          <p:nvPr/>
        </p:nvSpPr>
        <p:spPr>
          <a:xfrm>
            <a:off x="4663440" y="38404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Inne</a:t>
            </a:r>
            <a:endParaRPr lang="en-US" sz="1100" dirty="0"/>
          </a:p>
        </p:txBody>
      </p:sp>
      <p:sp>
        <p:nvSpPr>
          <p:cNvPr id="40" name="Shape 37"/>
          <p:cNvSpPr/>
          <p:nvPr/>
        </p:nvSpPr>
        <p:spPr>
          <a:xfrm>
            <a:off x="5806440" y="3858768"/>
            <a:ext cx="2377440" cy="256032"/>
          </a:xfrm>
          <a:prstGeom prst="roundRect">
            <a:avLst>
              <a:gd name="adj" fmla="val 10714"/>
            </a:avLst>
          </a:prstGeom>
          <a:solidFill>
            <a:srgbClr val="E9ECEF"/>
          </a:solidFill>
          <a:ln/>
        </p:spPr>
      </p:sp>
      <p:sp>
        <p:nvSpPr>
          <p:cNvPr id="41" name="Shape 38"/>
          <p:cNvSpPr/>
          <p:nvPr/>
        </p:nvSpPr>
        <p:spPr>
          <a:xfrm>
            <a:off x="5806440" y="3858768"/>
            <a:ext cx="190195" cy="256032"/>
          </a:xfrm>
          <a:prstGeom prst="roundRect">
            <a:avLst>
              <a:gd name="adj" fmla="val 14423"/>
            </a:avLst>
          </a:prstGeom>
          <a:solidFill>
            <a:srgbClr val="5A6268"/>
          </a:solidFill>
          <a:ln/>
        </p:spPr>
      </p:sp>
      <p:sp>
        <p:nvSpPr>
          <p:cNvPr id="42" name="Text 39"/>
          <p:cNvSpPr/>
          <p:nvPr/>
        </p:nvSpPr>
        <p:spPr>
          <a:xfrm>
            <a:off x="8229600" y="38404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8%</a:t>
            </a:r>
            <a:endParaRPr lang="en-US" sz="1100" dirty="0"/>
          </a:p>
        </p:txBody>
      </p:sp>
      <p:sp>
        <p:nvSpPr>
          <p:cNvPr id="43" name="Text 40"/>
          <p:cNvSpPr/>
          <p:nvPr/>
        </p:nvSpPr>
        <p:spPr>
          <a:xfrm>
            <a:off x="4663440" y="4297680"/>
            <a:ext cx="3931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66% firm ma profile w social media (53 z 80)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ln/>
        </p:spPr>
      </p:sp>
      <p:sp>
        <p:nvSpPr>
          <p:cNvPr id="4" name="Text 2"/>
          <p:cNvSpPr/>
          <p:nvPr/>
        </p:nvSpPr>
        <p:spPr>
          <a:xfrm>
            <a:off x="365760" y="32004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Social Media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65760" y="777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Obecność firm w mediach społecznościowych</a:t>
            </a:r>
            <a:endParaRPr lang="en-US" sz="1400" dirty="0"/>
          </a:p>
        </p:txBody>
      </p:sp>
      <p:pic>
        <p:nvPicPr>
          <p:cNvPr id="6" name="Image 0" descr="/sessions/jolly-stoic-darwin/inpi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228600"/>
            <a:ext cx="914400" cy="521208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65760" y="1188720"/>
            <a:ext cx="2743200" cy="155448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502920" y="1325880"/>
            <a:ext cx="2468880" cy="320040"/>
          </a:xfrm>
          <a:prstGeom prst="roundRect">
            <a:avLst>
              <a:gd name="adj" fmla="val 11429"/>
            </a:avLst>
          </a:prstGeom>
          <a:solidFill>
            <a:srgbClr val="1877F2"/>
          </a:solidFill>
          <a:ln/>
        </p:spPr>
      </p:sp>
      <p:sp>
        <p:nvSpPr>
          <p:cNvPr id="9" name="Text 6"/>
          <p:cNvSpPr/>
          <p:nvPr/>
        </p:nvSpPr>
        <p:spPr>
          <a:xfrm>
            <a:off x="502920" y="1325880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Facebook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365760" y="173736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39</a:t>
            </a:r>
            <a:endParaRPr lang="en-US" sz="3200" dirty="0"/>
          </a:p>
        </p:txBody>
      </p:sp>
      <p:sp>
        <p:nvSpPr>
          <p:cNvPr id="11" name="Text 8"/>
          <p:cNvSpPr/>
          <p:nvPr/>
        </p:nvSpPr>
        <p:spPr>
          <a:xfrm>
            <a:off x="365760" y="224028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firm (49%)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3246120" y="1188720"/>
            <a:ext cx="2743200" cy="155448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3383280" y="1325880"/>
            <a:ext cx="2468880" cy="320040"/>
          </a:xfrm>
          <a:prstGeom prst="roundRect">
            <a:avLst>
              <a:gd name="adj" fmla="val 11429"/>
            </a:avLst>
          </a:prstGeom>
          <a:solidFill>
            <a:srgbClr val="E4405F"/>
          </a:solidFill>
          <a:ln/>
        </p:spPr>
      </p:sp>
      <p:sp>
        <p:nvSpPr>
          <p:cNvPr id="14" name="Text 11"/>
          <p:cNvSpPr/>
          <p:nvPr/>
        </p:nvSpPr>
        <p:spPr>
          <a:xfrm>
            <a:off x="3383280" y="1325880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3246120" y="173736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26</a:t>
            </a:r>
            <a:endParaRPr lang="en-US" sz="3200" dirty="0"/>
          </a:p>
        </p:txBody>
      </p:sp>
      <p:sp>
        <p:nvSpPr>
          <p:cNvPr id="16" name="Text 13"/>
          <p:cNvSpPr/>
          <p:nvPr/>
        </p:nvSpPr>
        <p:spPr>
          <a:xfrm>
            <a:off x="3246120" y="224028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firm (33%)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6126480" y="1188720"/>
            <a:ext cx="2743200" cy="155448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6263640" y="1325880"/>
            <a:ext cx="2468880" cy="320040"/>
          </a:xfrm>
          <a:prstGeom prst="roundRect">
            <a:avLst>
              <a:gd name="adj" fmla="val 11429"/>
            </a:avLst>
          </a:prstGeom>
          <a:solidFill>
            <a:srgbClr val="0A66C2"/>
          </a:solidFill>
          <a:ln/>
        </p:spPr>
      </p:sp>
      <p:sp>
        <p:nvSpPr>
          <p:cNvPr id="19" name="Text 16"/>
          <p:cNvSpPr/>
          <p:nvPr/>
        </p:nvSpPr>
        <p:spPr>
          <a:xfrm>
            <a:off x="6263640" y="1325880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LinkedIn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6126480" y="173736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22</a:t>
            </a:r>
            <a:endParaRPr lang="en-US" sz="3200" dirty="0"/>
          </a:p>
        </p:txBody>
      </p:sp>
      <p:sp>
        <p:nvSpPr>
          <p:cNvPr id="21" name="Text 18"/>
          <p:cNvSpPr/>
          <p:nvPr/>
        </p:nvSpPr>
        <p:spPr>
          <a:xfrm>
            <a:off x="6126480" y="224028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firm (28%)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365760" y="2926080"/>
            <a:ext cx="2743200" cy="155448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502920" y="3063240"/>
            <a:ext cx="2468880" cy="320040"/>
          </a:xfrm>
          <a:prstGeom prst="roundRect">
            <a:avLst>
              <a:gd name="adj" fmla="val 11429"/>
            </a:avLst>
          </a:prstGeom>
          <a:solidFill>
            <a:srgbClr val="FF0000"/>
          </a:solidFill>
          <a:ln/>
        </p:spPr>
      </p:sp>
      <p:sp>
        <p:nvSpPr>
          <p:cNvPr id="24" name="Text 21"/>
          <p:cNvSpPr/>
          <p:nvPr/>
        </p:nvSpPr>
        <p:spPr>
          <a:xfrm>
            <a:off x="502920" y="3063240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YouTube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365760" y="347472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17</a:t>
            </a:r>
            <a:endParaRPr lang="en-US" sz="3200" dirty="0"/>
          </a:p>
        </p:txBody>
      </p:sp>
      <p:sp>
        <p:nvSpPr>
          <p:cNvPr id="26" name="Text 23"/>
          <p:cNvSpPr/>
          <p:nvPr/>
        </p:nvSpPr>
        <p:spPr>
          <a:xfrm>
            <a:off x="365760" y="397764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firm (21%)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3246120" y="2926080"/>
            <a:ext cx="2743200" cy="155448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28" name="Shape 25"/>
          <p:cNvSpPr/>
          <p:nvPr/>
        </p:nvSpPr>
        <p:spPr>
          <a:xfrm>
            <a:off x="3383280" y="3063240"/>
            <a:ext cx="2468880" cy="320040"/>
          </a:xfrm>
          <a:prstGeom prst="roundRect">
            <a:avLst>
              <a:gd name="adj" fmla="val 11429"/>
            </a:avLst>
          </a:prstGeom>
          <a:solidFill>
            <a:srgbClr val="000000"/>
          </a:solidFill>
          <a:ln/>
        </p:spPr>
      </p:sp>
      <p:sp>
        <p:nvSpPr>
          <p:cNvPr id="29" name="Text 26"/>
          <p:cNvSpPr/>
          <p:nvPr/>
        </p:nvSpPr>
        <p:spPr>
          <a:xfrm>
            <a:off x="3383280" y="3063240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Twitter/X</a:t>
            </a:r>
            <a:endParaRPr lang="en-US" sz="1200" dirty="0"/>
          </a:p>
        </p:txBody>
      </p:sp>
      <p:sp>
        <p:nvSpPr>
          <p:cNvPr id="30" name="Text 27"/>
          <p:cNvSpPr/>
          <p:nvPr/>
        </p:nvSpPr>
        <p:spPr>
          <a:xfrm>
            <a:off x="3246120" y="347472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7</a:t>
            </a:r>
            <a:endParaRPr lang="en-US" sz="3200" dirty="0"/>
          </a:p>
        </p:txBody>
      </p:sp>
      <p:sp>
        <p:nvSpPr>
          <p:cNvPr id="31" name="Text 28"/>
          <p:cNvSpPr/>
          <p:nvPr/>
        </p:nvSpPr>
        <p:spPr>
          <a:xfrm>
            <a:off x="3246120" y="397764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firm (9%)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6126480" y="2926080"/>
            <a:ext cx="2743200" cy="155448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33" name="Shape 30"/>
          <p:cNvSpPr/>
          <p:nvPr/>
        </p:nvSpPr>
        <p:spPr>
          <a:xfrm>
            <a:off x="6263640" y="3063240"/>
            <a:ext cx="2468880" cy="320040"/>
          </a:xfrm>
          <a:prstGeom prst="roundRect">
            <a:avLst>
              <a:gd name="adj" fmla="val 11429"/>
            </a:avLst>
          </a:prstGeom>
          <a:solidFill>
            <a:srgbClr val="000000"/>
          </a:solidFill>
          <a:ln/>
        </p:spPr>
      </p:sp>
      <p:sp>
        <p:nvSpPr>
          <p:cNvPr id="34" name="Text 31"/>
          <p:cNvSpPr/>
          <p:nvPr/>
        </p:nvSpPr>
        <p:spPr>
          <a:xfrm>
            <a:off x="6263640" y="3063240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TikTok</a:t>
            </a:r>
            <a:endParaRPr lang="en-US" sz="1200" dirty="0"/>
          </a:p>
        </p:txBody>
      </p:sp>
      <p:sp>
        <p:nvSpPr>
          <p:cNvPr id="35" name="Text 32"/>
          <p:cNvSpPr/>
          <p:nvPr/>
        </p:nvSpPr>
        <p:spPr>
          <a:xfrm>
            <a:off x="6126480" y="347472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3200" dirty="0"/>
          </a:p>
        </p:txBody>
      </p:sp>
      <p:sp>
        <p:nvSpPr>
          <p:cNvPr id="36" name="Text 33"/>
          <p:cNvSpPr/>
          <p:nvPr/>
        </p:nvSpPr>
        <p:spPr>
          <a:xfrm>
            <a:off x="6126480" y="397764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firm (5%)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ln/>
        </p:spPr>
      </p:sp>
      <p:sp>
        <p:nvSpPr>
          <p:cNvPr id="4" name="Text 2"/>
          <p:cNvSpPr/>
          <p:nvPr/>
        </p:nvSpPr>
        <p:spPr>
          <a:xfrm>
            <a:off x="365760" y="32004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Status produkcji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65760" y="777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 już osiągnęliśmy?</a:t>
            </a:r>
            <a:endParaRPr lang="en-US" sz="1400" dirty="0"/>
          </a:p>
        </p:txBody>
      </p:sp>
      <p:pic>
        <p:nvPicPr>
          <p:cNvPr id="6" name="Image 0" descr="/sessions/jolly-stoic-darwin/inpi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228600"/>
            <a:ext cx="914400" cy="521208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65760" y="1188720"/>
            <a:ext cx="3931920" cy="685800"/>
          </a:xfrm>
          <a:prstGeom prst="roundRect">
            <a:avLst>
              <a:gd name="adj" fmla="val 8000"/>
            </a:avLst>
          </a:prstGeom>
          <a:solidFill>
            <a:srgbClr val="27AE60"/>
          </a:solidFill>
          <a:ln/>
        </p:spPr>
      </p:sp>
      <p:sp>
        <p:nvSpPr>
          <p:cNvPr id="8" name="Shape 5"/>
          <p:cNvSpPr/>
          <p:nvPr/>
        </p:nvSpPr>
        <p:spPr>
          <a:xfrm>
            <a:off x="502920" y="1371600"/>
            <a:ext cx="164592" cy="16459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9" name="Text 6"/>
          <p:cNvSpPr/>
          <p:nvPr/>
        </p:nvSpPr>
        <p:spPr>
          <a:xfrm>
            <a:off x="777240" y="1280160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od 23.11.2025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777240" y="1572768"/>
            <a:ext cx="3383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nordabiznes.pl • v1.14.0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365760" y="2011680"/>
            <a:ext cx="3931920" cy="260604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502920" y="214884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Kamienie milowe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640080" y="2606040"/>
            <a:ext cx="137160" cy="137160"/>
          </a:xfrm>
          <a:prstGeom prst="ellipse">
            <a:avLst/>
          </a:prstGeom>
          <a:solidFill>
            <a:srgbClr val="27AE60"/>
          </a:solidFill>
          <a:ln/>
        </p:spPr>
      </p:sp>
      <p:sp>
        <p:nvSpPr>
          <p:cNvPr id="14" name="Text 11"/>
          <p:cNvSpPr/>
          <p:nvPr/>
        </p:nvSpPr>
        <p:spPr>
          <a:xfrm>
            <a:off x="868680" y="2560320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Styczeń 2026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868680" y="2761488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v1.14.0 - audyty GBP + mapa połączeń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640080" y="3108960"/>
            <a:ext cx="137160" cy="137160"/>
          </a:xfrm>
          <a:prstGeom prst="ellipse">
            <a:avLst/>
          </a:prstGeom>
          <a:solidFill>
            <a:srgbClr val="27AE60"/>
          </a:solidFill>
          <a:ln/>
        </p:spPr>
      </p:sp>
      <p:sp>
        <p:nvSpPr>
          <p:cNvPr id="17" name="Text 14"/>
          <p:cNvSpPr/>
          <p:nvPr/>
        </p:nvSpPr>
        <p:spPr>
          <a:xfrm>
            <a:off x="868680" y="3063240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Listopad 2025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868680" y="3264408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Launch produkcji + AI chat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640080" y="3611880"/>
            <a:ext cx="137160" cy="137160"/>
          </a:xfrm>
          <a:prstGeom prst="ellipse">
            <a:avLst/>
          </a:prstGeom>
          <a:solidFill>
            <a:srgbClr val="D4AF37"/>
          </a:solidFill>
          <a:ln/>
        </p:spPr>
      </p:sp>
      <p:sp>
        <p:nvSpPr>
          <p:cNvPr id="20" name="Text 17"/>
          <p:cNvSpPr/>
          <p:nvPr/>
        </p:nvSpPr>
        <p:spPr>
          <a:xfrm>
            <a:off x="868680" y="3566160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Wrzesień 2025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868680" y="3767328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Beta testing + import danych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640080" y="4114800"/>
            <a:ext cx="137160" cy="137160"/>
          </a:xfrm>
          <a:prstGeom prst="ellipse">
            <a:avLst/>
          </a:prstGeom>
          <a:solidFill>
            <a:srgbClr val="1A5276"/>
          </a:solidFill>
          <a:ln/>
        </p:spPr>
      </p:sp>
      <p:sp>
        <p:nvSpPr>
          <p:cNvPr id="23" name="Text 20"/>
          <p:cNvSpPr/>
          <p:nvPr/>
        </p:nvSpPr>
        <p:spPr>
          <a:xfrm>
            <a:off x="868680" y="4069080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Lipiec 2025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868680" y="4270248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Rozpoczęcie projektu</a:t>
            </a:r>
            <a:endParaRPr lang="en-US" sz="1000" dirty="0"/>
          </a:p>
        </p:txBody>
      </p:sp>
      <p:sp>
        <p:nvSpPr>
          <p:cNvPr id="25" name="Shape 22"/>
          <p:cNvSpPr/>
          <p:nvPr/>
        </p:nvSpPr>
        <p:spPr>
          <a:xfrm>
            <a:off x="694944" y="2651760"/>
            <a:ext cx="27432" cy="1645920"/>
          </a:xfrm>
          <a:prstGeom prst="rect">
            <a:avLst/>
          </a:prstGeom>
          <a:solidFill>
            <a:srgbClr val="E9ECEF"/>
          </a:solidFill>
          <a:ln/>
        </p:spPr>
      </p:sp>
      <p:sp>
        <p:nvSpPr>
          <p:cNvPr id="26" name="Shape 23"/>
          <p:cNvSpPr/>
          <p:nvPr/>
        </p:nvSpPr>
        <p:spPr>
          <a:xfrm>
            <a:off x="4572000" y="1188720"/>
            <a:ext cx="1965960" cy="118872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27" name="Text 24"/>
          <p:cNvSpPr/>
          <p:nvPr/>
        </p:nvSpPr>
        <p:spPr>
          <a:xfrm>
            <a:off x="4572000" y="1371600"/>
            <a:ext cx="1965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137</a:t>
            </a:r>
            <a:endParaRPr lang="en-US" sz="3600" dirty="0"/>
          </a:p>
        </p:txBody>
      </p:sp>
      <p:sp>
        <p:nvSpPr>
          <p:cNvPr id="28" name="Text 25"/>
          <p:cNvSpPr/>
          <p:nvPr/>
        </p:nvSpPr>
        <p:spPr>
          <a:xfrm>
            <a:off x="4572000" y="1920240"/>
            <a:ext cx="1965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endpointów API</a:t>
            </a:r>
            <a:endParaRPr lang="en-US" sz="1100" dirty="0"/>
          </a:p>
        </p:txBody>
      </p:sp>
      <p:sp>
        <p:nvSpPr>
          <p:cNvPr id="29" name="Shape 26"/>
          <p:cNvSpPr/>
          <p:nvPr/>
        </p:nvSpPr>
        <p:spPr>
          <a:xfrm>
            <a:off x="6675120" y="1188720"/>
            <a:ext cx="1965960" cy="118872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30" name="Text 27"/>
          <p:cNvSpPr/>
          <p:nvPr/>
        </p:nvSpPr>
        <p:spPr>
          <a:xfrm>
            <a:off x="6675120" y="1371600"/>
            <a:ext cx="1965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55</a:t>
            </a:r>
            <a:endParaRPr lang="en-US" sz="3600" dirty="0"/>
          </a:p>
        </p:txBody>
      </p:sp>
      <p:sp>
        <p:nvSpPr>
          <p:cNvPr id="31" name="Text 28"/>
          <p:cNvSpPr/>
          <p:nvPr/>
        </p:nvSpPr>
        <p:spPr>
          <a:xfrm>
            <a:off x="6675120" y="1920240"/>
            <a:ext cx="1965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tabel w bazie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4572000" y="2560320"/>
            <a:ext cx="1965960" cy="118872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33" name="Text 30"/>
          <p:cNvSpPr/>
          <p:nvPr/>
        </p:nvSpPr>
        <p:spPr>
          <a:xfrm>
            <a:off x="4572000" y="2743200"/>
            <a:ext cx="1965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66</a:t>
            </a:r>
            <a:endParaRPr lang="en-US" sz="3600" dirty="0"/>
          </a:p>
        </p:txBody>
      </p:sp>
      <p:sp>
        <p:nvSpPr>
          <p:cNvPr id="34" name="Text 31"/>
          <p:cNvSpPr/>
          <p:nvPr/>
        </p:nvSpPr>
        <p:spPr>
          <a:xfrm>
            <a:off x="4572000" y="3291840"/>
            <a:ext cx="1965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szablonów UI</a:t>
            </a:r>
            <a:endParaRPr lang="en-US" sz="1100" dirty="0"/>
          </a:p>
        </p:txBody>
      </p:sp>
      <p:sp>
        <p:nvSpPr>
          <p:cNvPr id="35" name="Shape 32"/>
          <p:cNvSpPr/>
          <p:nvPr/>
        </p:nvSpPr>
        <p:spPr>
          <a:xfrm>
            <a:off x="6675120" y="2560320"/>
            <a:ext cx="1965960" cy="118872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36" name="Text 33"/>
          <p:cNvSpPr/>
          <p:nvPr/>
        </p:nvSpPr>
        <p:spPr>
          <a:xfrm>
            <a:off x="6675120" y="2743200"/>
            <a:ext cx="1965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D4AF3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6</a:t>
            </a:r>
            <a:endParaRPr lang="en-US" sz="3600" dirty="0"/>
          </a:p>
        </p:txBody>
      </p:sp>
      <p:sp>
        <p:nvSpPr>
          <p:cNvPr id="37" name="Text 34"/>
          <p:cNvSpPr/>
          <p:nvPr/>
        </p:nvSpPr>
        <p:spPr>
          <a:xfrm>
            <a:off x="6675120" y="3291840"/>
            <a:ext cx="1965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systemów audytu</a:t>
            </a:r>
            <a:endParaRPr lang="en-US" sz="1100" dirty="0"/>
          </a:p>
        </p:txBody>
      </p:sp>
      <p:sp>
        <p:nvSpPr>
          <p:cNvPr id="38" name="Shape 35"/>
          <p:cNvSpPr/>
          <p:nvPr/>
        </p:nvSpPr>
        <p:spPr>
          <a:xfrm>
            <a:off x="4572000" y="4023360"/>
            <a:ext cx="4206240" cy="594360"/>
          </a:xfrm>
          <a:prstGeom prst="roundRect">
            <a:avLst>
              <a:gd name="adj" fmla="val 6154"/>
            </a:avLst>
          </a:prstGeom>
          <a:solidFill>
            <a:srgbClr val="F8F9FA"/>
          </a:solidFill>
          <a:ln w="12700">
            <a:solidFill>
              <a:srgbClr val="E9ECEF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4709160" y="4114800"/>
            <a:ext cx="3931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Infrastruktura: VM NORDABIZ-01, PostgreSQL 15, SSL/TLS, Nginx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ln/>
        </p:spPr>
      </p:sp>
      <p:sp>
        <p:nvSpPr>
          <p:cNvPr id="4" name="Text 2"/>
          <p:cNvSpPr/>
          <p:nvPr/>
        </p:nvSpPr>
        <p:spPr>
          <a:xfrm>
            <a:off x="365760" y="32004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Technologia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65760" y="777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Nowoczesny stack technologiczny</a:t>
            </a:r>
            <a:endParaRPr lang="en-US" sz="1400" dirty="0"/>
          </a:p>
        </p:txBody>
      </p:sp>
      <p:pic>
        <p:nvPicPr>
          <p:cNvPr id="6" name="Image 0" descr="/sessions/jolly-stoic-darwin/inpi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228600"/>
            <a:ext cx="914400" cy="521208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65760" y="1097280"/>
            <a:ext cx="4023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502920" y="1234440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1A5276"/>
          </a:solidFill>
          <a:ln/>
        </p:spPr>
      </p:sp>
      <p:sp>
        <p:nvSpPr>
          <p:cNvPr id="9" name="Text 6"/>
          <p:cNvSpPr/>
          <p:nvPr/>
        </p:nvSpPr>
        <p:spPr>
          <a:xfrm>
            <a:off x="502920" y="12344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⚙️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280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Backend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502920" y="1645920"/>
            <a:ext cx="822960" cy="256032"/>
          </a:xfrm>
          <a:prstGeom prst="roundRect">
            <a:avLst>
              <a:gd name="adj" fmla="val 10714"/>
            </a:avLst>
          </a:prstGeom>
          <a:solidFill>
            <a:srgbClr val="E9ECEF"/>
          </a:solidFill>
          <a:ln/>
        </p:spPr>
      </p:sp>
      <p:sp>
        <p:nvSpPr>
          <p:cNvPr id="12" name="Text 9"/>
          <p:cNvSpPr/>
          <p:nvPr/>
        </p:nvSpPr>
        <p:spPr>
          <a:xfrm>
            <a:off x="502920" y="1645920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Flask 3.0</a:t>
            </a:r>
            <a:endParaRPr lang="en-US" sz="900" dirty="0"/>
          </a:p>
        </p:txBody>
      </p:sp>
      <p:sp>
        <p:nvSpPr>
          <p:cNvPr id="13" name="Shape 10"/>
          <p:cNvSpPr/>
          <p:nvPr/>
        </p:nvSpPr>
        <p:spPr>
          <a:xfrm>
            <a:off x="1417320" y="1645920"/>
            <a:ext cx="822960" cy="256032"/>
          </a:xfrm>
          <a:prstGeom prst="roundRect">
            <a:avLst>
              <a:gd name="adj" fmla="val 10714"/>
            </a:avLst>
          </a:prstGeom>
          <a:solidFill>
            <a:srgbClr val="E9ECEF"/>
          </a:solidFill>
          <a:ln/>
        </p:spPr>
      </p:sp>
      <p:sp>
        <p:nvSpPr>
          <p:cNvPr id="14" name="Text 11"/>
          <p:cNvSpPr/>
          <p:nvPr/>
        </p:nvSpPr>
        <p:spPr>
          <a:xfrm>
            <a:off x="1417320" y="1645920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3.9+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2331720" y="1645920"/>
            <a:ext cx="822960" cy="256032"/>
          </a:xfrm>
          <a:prstGeom prst="roundRect">
            <a:avLst>
              <a:gd name="adj" fmla="val 10714"/>
            </a:avLst>
          </a:prstGeom>
          <a:solidFill>
            <a:srgbClr val="E9ECEF"/>
          </a:solidFill>
          <a:ln/>
        </p:spPr>
      </p:sp>
      <p:sp>
        <p:nvSpPr>
          <p:cNvPr id="16" name="Text 13"/>
          <p:cNvSpPr/>
          <p:nvPr/>
        </p:nvSpPr>
        <p:spPr>
          <a:xfrm>
            <a:off x="2331720" y="1645920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SQLAlchemy 2.0</a:t>
            </a:r>
            <a:endParaRPr lang="en-US" sz="900" dirty="0"/>
          </a:p>
        </p:txBody>
      </p:sp>
      <p:sp>
        <p:nvSpPr>
          <p:cNvPr id="17" name="Shape 14"/>
          <p:cNvSpPr/>
          <p:nvPr/>
        </p:nvSpPr>
        <p:spPr>
          <a:xfrm>
            <a:off x="3246120" y="1645920"/>
            <a:ext cx="822960" cy="256032"/>
          </a:xfrm>
          <a:prstGeom prst="roundRect">
            <a:avLst>
              <a:gd name="adj" fmla="val 10714"/>
            </a:avLst>
          </a:prstGeom>
          <a:solidFill>
            <a:srgbClr val="E9ECEF"/>
          </a:solidFill>
          <a:ln/>
        </p:spPr>
      </p:sp>
      <p:sp>
        <p:nvSpPr>
          <p:cNvPr id="18" name="Text 15"/>
          <p:cNvSpPr/>
          <p:nvPr/>
        </p:nvSpPr>
        <p:spPr>
          <a:xfrm>
            <a:off x="3246120" y="1645920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Gunicorn</a:t>
            </a:r>
            <a:endParaRPr lang="en-US" sz="900" dirty="0"/>
          </a:p>
        </p:txBody>
      </p:sp>
      <p:sp>
        <p:nvSpPr>
          <p:cNvPr id="19" name="Shape 16"/>
          <p:cNvSpPr/>
          <p:nvPr/>
        </p:nvSpPr>
        <p:spPr>
          <a:xfrm>
            <a:off x="365760" y="2148840"/>
            <a:ext cx="4023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502920" y="2286000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336791"/>
          </a:solidFill>
          <a:ln/>
        </p:spPr>
      </p:sp>
      <p:sp>
        <p:nvSpPr>
          <p:cNvPr id="21" name="Text 18"/>
          <p:cNvSpPr/>
          <p:nvPr/>
        </p:nvSpPr>
        <p:spPr>
          <a:xfrm>
            <a:off x="502920" y="228600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🗄️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33172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Baza danych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502920" y="2697480"/>
            <a:ext cx="822960" cy="256032"/>
          </a:xfrm>
          <a:prstGeom prst="roundRect">
            <a:avLst>
              <a:gd name="adj" fmla="val 10714"/>
            </a:avLst>
          </a:prstGeom>
          <a:solidFill>
            <a:srgbClr val="E9ECEF"/>
          </a:solidFill>
          <a:ln/>
        </p:spPr>
      </p:sp>
      <p:sp>
        <p:nvSpPr>
          <p:cNvPr id="24" name="Text 21"/>
          <p:cNvSpPr/>
          <p:nvPr/>
        </p:nvSpPr>
        <p:spPr>
          <a:xfrm>
            <a:off x="502920" y="2697480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PostgreSQL 15</a:t>
            </a:r>
            <a:endParaRPr lang="en-US" sz="900" dirty="0"/>
          </a:p>
        </p:txBody>
      </p:sp>
      <p:sp>
        <p:nvSpPr>
          <p:cNvPr id="25" name="Shape 22"/>
          <p:cNvSpPr/>
          <p:nvPr/>
        </p:nvSpPr>
        <p:spPr>
          <a:xfrm>
            <a:off x="1417320" y="2697480"/>
            <a:ext cx="822960" cy="256032"/>
          </a:xfrm>
          <a:prstGeom prst="roundRect">
            <a:avLst>
              <a:gd name="adj" fmla="val 10714"/>
            </a:avLst>
          </a:prstGeom>
          <a:solidFill>
            <a:srgbClr val="E9ECEF"/>
          </a:solidFill>
          <a:ln/>
        </p:spPr>
      </p:sp>
      <p:sp>
        <p:nvSpPr>
          <p:cNvPr id="26" name="Text 23"/>
          <p:cNvSpPr/>
          <p:nvPr/>
        </p:nvSpPr>
        <p:spPr>
          <a:xfrm>
            <a:off x="1417320" y="2697480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Full-Text Search</a:t>
            </a:r>
            <a:endParaRPr lang="en-US" sz="900" dirty="0"/>
          </a:p>
        </p:txBody>
      </p:sp>
      <p:sp>
        <p:nvSpPr>
          <p:cNvPr id="27" name="Shape 24"/>
          <p:cNvSpPr/>
          <p:nvPr/>
        </p:nvSpPr>
        <p:spPr>
          <a:xfrm>
            <a:off x="2331720" y="2697480"/>
            <a:ext cx="822960" cy="256032"/>
          </a:xfrm>
          <a:prstGeom prst="roundRect">
            <a:avLst>
              <a:gd name="adj" fmla="val 10714"/>
            </a:avLst>
          </a:prstGeom>
          <a:solidFill>
            <a:srgbClr val="E9ECEF"/>
          </a:solidFill>
          <a:ln/>
        </p:spPr>
      </p:sp>
      <p:sp>
        <p:nvSpPr>
          <p:cNvPr id="28" name="Text 25"/>
          <p:cNvSpPr/>
          <p:nvPr/>
        </p:nvSpPr>
        <p:spPr>
          <a:xfrm>
            <a:off x="2331720" y="2697480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pg_trgm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3246120" y="2697480"/>
            <a:ext cx="822960" cy="256032"/>
          </a:xfrm>
          <a:prstGeom prst="roundRect">
            <a:avLst>
              <a:gd name="adj" fmla="val 10714"/>
            </a:avLst>
          </a:prstGeom>
          <a:solidFill>
            <a:srgbClr val="E9ECEF"/>
          </a:solidFill>
          <a:ln/>
        </p:spPr>
      </p:sp>
      <p:sp>
        <p:nvSpPr>
          <p:cNvPr id="30" name="Text 27"/>
          <p:cNvSpPr/>
          <p:nvPr/>
        </p:nvSpPr>
        <p:spPr>
          <a:xfrm>
            <a:off x="3246120" y="2697480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JSONB</a:t>
            </a:r>
            <a:endParaRPr lang="en-US" sz="900" dirty="0"/>
          </a:p>
        </p:txBody>
      </p:sp>
      <p:sp>
        <p:nvSpPr>
          <p:cNvPr id="31" name="Shape 28"/>
          <p:cNvSpPr/>
          <p:nvPr/>
        </p:nvSpPr>
        <p:spPr>
          <a:xfrm>
            <a:off x="365760" y="3200400"/>
            <a:ext cx="4023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32" name="Shape 29"/>
          <p:cNvSpPr/>
          <p:nvPr/>
        </p:nvSpPr>
        <p:spPr>
          <a:xfrm>
            <a:off x="502920" y="3337560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F39C12"/>
          </a:solidFill>
          <a:ln/>
        </p:spPr>
      </p:sp>
      <p:sp>
        <p:nvSpPr>
          <p:cNvPr id="33" name="Text 30"/>
          <p:cNvSpPr/>
          <p:nvPr/>
        </p:nvSpPr>
        <p:spPr>
          <a:xfrm>
            <a:off x="502920" y="333756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🖥️</a:t>
            </a:r>
            <a:endParaRPr lang="en-US" sz="1400" dirty="0"/>
          </a:p>
        </p:txBody>
      </p:sp>
      <p:sp>
        <p:nvSpPr>
          <p:cNvPr id="34" name="Text 31"/>
          <p:cNvSpPr/>
          <p:nvPr/>
        </p:nvSpPr>
        <p:spPr>
          <a:xfrm>
            <a:off x="960120" y="338328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Frontend</a:t>
            </a:r>
            <a:endParaRPr lang="en-US" sz="1400" dirty="0"/>
          </a:p>
        </p:txBody>
      </p:sp>
      <p:sp>
        <p:nvSpPr>
          <p:cNvPr id="35" name="Shape 32"/>
          <p:cNvSpPr/>
          <p:nvPr/>
        </p:nvSpPr>
        <p:spPr>
          <a:xfrm>
            <a:off x="502920" y="3749040"/>
            <a:ext cx="822960" cy="256032"/>
          </a:xfrm>
          <a:prstGeom prst="roundRect">
            <a:avLst>
              <a:gd name="adj" fmla="val 10714"/>
            </a:avLst>
          </a:prstGeom>
          <a:solidFill>
            <a:srgbClr val="E9ECEF"/>
          </a:solidFill>
          <a:ln/>
        </p:spPr>
      </p:sp>
      <p:sp>
        <p:nvSpPr>
          <p:cNvPr id="36" name="Text 33"/>
          <p:cNvSpPr/>
          <p:nvPr/>
        </p:nvSpPr>
        <p:spPr>
          <a:xfrm>
            <a:off x="502920" y="3749040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Jinja2</a:t>
            </a:r>
            <a:endParaRPr lang="en-US" sz="900" dirty="0"/>
          </a:p>
        </p:txBody>
      </p:sp>
      <p:sp>
        <p:nvSpPr>
          <p:cNvPr id="37" name="Shape 34"/>
          <p:cNvSpPr/>
          <p:nvPr/>
        </p:nvSpPr>
        <p:spPr>
          <a:xfrm>
            <a:off x="1417320" y="3749040"/>
            <a:ext cx="822960" cy="256032"/>
          </a:xfrm>
          <a:prstGeom prst="roundRect">
            <a:avLst>
              <a:gd name="adj" fmla="val 10714"/>
            </a:avLst>
          </a:prstGeom>
          <a:solidFill>
            <a:srgbClr val="E9ECEF"/>
          </a:solidFill>
          <a:ln/>
        </p:spPr>
      </p:sp>
      <p:sp>
        <p:nvSpPr>
          <p:cNvPr id="38" name="Text 35"/>
          <p:cNvSpPr/>
          <p:nvPr/>
        </p:nvSpPr>
        <p:spPr>
          <a:xfrm>
            <a:off x="1417320" y="3749040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Vanilla JS ES6+</a:t>
            </a:r>
            <a:endParaRPr lang="en-US" sz="900" dirty="0"/>
          </a:p>
        </p:txBody>
      </p:sp>
      <p:sp>
        <p:nvSpPr>
          <p:cNvPr id="39" name="Shape 36"/>
          <p:cNvSpPr/>
          <p:nvPr/>
        </p:nvSpPr>
        <p:spPr>
          <a:xfrm>
            <a:off x="2331720" y="3749040"/>
            <a:ext cx="822960" cy="256032"/>
          </a:xfrm>
          <a:prstGeom prst="roundRect">
            <a:avLst>
              <a:gd name="adj" fmla="val 10714"/>
            </a:avLst>
          </a:prstGeom>
          <a:solidFill>
            <a:srgbClr val="E9ECEF"/>
          </a:solidFill>
          <a:ln/>
        </p:spPr>
      </p:sp>
      <p:sp>
        <p:nvSpPr>
          <p:cNvPr id="40" name="Text 37"/>
          <p:cNvSpPr/>
          <p:nvPr/>
        </p:nvSpPr>
        <p:spPr>
          <a:xfrm>
            <a:off x="2331720" y="3749040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Fluent Design</a:t>
            </a:r>
            <a:endParaRPr lang="en-US" sz="900" dirty="0"/>
          </a:p>
        </p:txBody>
      </p:sp>
      <p:sp>
        <p:nvSpPr>
          <p:cNvPr id="41" name="Shape 38"/>
          <p:cNvSpPr/>
          <p:nvPr/>
        </p:nvSpPr>
        <p:spPr>
          <a:xfrm>
            <a:off x="3246120" y="3749040"/>
            <a:ext cx="822960" cy="256032"/>
          </a:xfrm>
          <a:prstGeom prst="roundRect">
            <a:avLst>
              <a:gd name="adj" fmla="val 10714"/>
            </a:avLst>
          </a:prstGeom>
          <a:solidFill>
            <a:srgbClr val="E9ECEF"/>
          </a:solidFill>
          <a:ln/>
        </p:spPr>
      </p:sp>
      <p:sp>
        <p:nvSpPr>
          <p:cNvPr id="42" name="Text 39"/>
          <p:cNvSpPr/>
          <p:nvPr/>
        </p:nvSpPr>
        <p:spPr>
          <a:xfrm>
            <a:off x="3246120" y="3749040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CSS3</a:t>
            </a:r>
            <a:endParaRPr lang="en-US" sz="900" dirty="0"/>
          </a:p>
        </p:txBody>
      </p:sp>
      <p:sp>
        <p:nvSpPr>
          <p:cNvPr id="43" name="Shape 40"/>
          <p:cNvSpPr/>
          <p:nvPr/>
        </p:nvSpPr>
        <p:spPr>
          <a:xfrm>
            <a:off x="4663440" y="1097280"/>
            <a:ext cx="4114800" cy="1371600"/>
          </a:xfrm>
          <a:prstGeom prst="roundRect">
            <a:avLst>
              <a:gd name="adj" fmla="val 5333"/>
            </a:avLst>
          </a:prstGeom>
          <a:solidFill>
            <a:srgbClr val="1A5276"/>
          </a:solidFill>
          <a:ln/>
        </p:spPr>
      </p:sp>
      <p:sp>
        <p:nvSpPr>
          <p:cNvPr id="44" name="Shape 41"/>
          <p:cNvSpPr/>
          <p:nvPr/>
        </p:nvSpPr>
        <p:spPr>
          <a:xfrm>
            <a:off x="4846320" y="1280160"/>
            <a:ext cx="548640" cy="548640"/>
          </a:xfrm>
          <a:prstGeom prst="roundRect">
            <a:avLst>
              <a:gd name="adj" fmla="val 10000"/>
            </a:avLst>
          </a:prstGeom>
          <a:solidFill>
            <a:srgbClr val="D4AF37"/>
          </a:solidFill>
          <a:ln/>
        </p:spPr>
      </p:sp>
      <p:sp>
        <p:nvSpPr>
          <p:cNvPr id="45" name="Text 42"/>
          <p:cNvSpPr/>
          <p:nvPr/>
        </p:nvSpPr>
        <p:spPr>
          <a:xfrm>
            <a:off x="4846320" y="128016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🤖</a:t>
            </a:r>
            <a:endParaRPr lang="en-US" sz="2400" dirty="0"/>
          </a:p>
        </p:txBody>
      </p:sp>
      <p:sp>
        <p:nvSpPr>
          <p:cNvPr id="46" name="Text 43"/>
          <p:cNvSpPr/>
          <p:nvPr/>
        </p:nvSpPr>
        <p:spPr>
          <a:xfrm>
            <a:off x="5486400" y="1280160"/>
            <a:ext cx="3108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Gemini AI</a:t>
            </a:r>
            <a:endParaRPr lang="en-US" sz="1600" dirty="0"/>
          </a:p>
        </p:txBody>
      </p:sp>
      <p:sp>
        <p:nvSpPr>
          <p:cNvPr id="47" name="Text 44"/>
          <p:cNvSpPr/>
          <p:nvPr/>
        </p:nvSpPr>
        <p:spPr>
          <a:xfrm>
            <a:off x="5486400" y="157276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gemini-2.5-flash</a:t>
            </a:r>
            <a:endParaRPr lang="en-US" sz="1100" dirty="0"/>
          </a:p>
        </p:txBody>
      </p:sp>
      <p:sp>
        <p:nvSpPr>
          <p:cNvPr id="48" name="Text 45"/>
          <p:cNvSpPr/>
          <p:nvPr/>
        </p:nvSpPr>
        <p:spPr>
          <a:xfrm>
            <a:off x="4846320" y="1920240"/>
            <a:ext cx="3749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Konwersacyjne wyszukiwanie firm, rekomendacje biznesowe, wieloturowy dialog w języku polskim.</a:t>
            </a:r>
            <a:endParaRPr lang="en-US" sz="1100" dirty="0"/>
          </a:p>
        </p:txBody>
      </p:sp>
      <p:sp>
        <p:nvSpPr>
          <p:cNvPr id="49" name="Shape 46"/>
          <p:cNvSpPr/>
          <p:nvPr/>
        </p:nvSpPr>
        <p:spPr>
          <a:xfrm>
            <a:off x="4663440" y="2651760"/>
            <a:ext cx="4114800" cy="1965960"/>
          </a:xfrm>
          <a:prstGeom prst="roundRect">
            <a:avLst>
              <a:gd name="adj" fmla="val 279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50" name="Text 47"/>
          <p:cNvSpPr/>
          <p:nvPr/>
        </p:nvSpPr>
        <p:spPr>
          <a:xfrm>
            <a:off x="4800600" y="2788920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Zewnętrzne integracje</a:t>
            </a:r>
            <a:endParaRPr lang="en-US" sz="1300" dirty="0"/>
          </a:p>
        </p:txBody>
      </p:sp>
      <p:sp>
        <p:nvSpPr>
          <p:cNvPr id="51" name="Shape 48"/>
          <p:cNvSpPr/>
          <p:nvPr/>
        </p:nvSpPr>
        <p:spPr>
          <a:xfrm>
            <a:off x="4800600" y="3200400"/>
            <a:ext cx="1234440" cy="594360"/>
          </a:xfrm>
          <a:prstGeom prst="roundRect">
            <a:avLst>
              <a:gd name="adj" fmla="val 6154"/>
            </a:avLst>
          </a:prstGeom>
          <a:solidFill>
            <a:srgbClr val="F8F9FA"/>
          </a:solidFill>
          <a:ln/>
        </p:spPr>
      </p:sp>
      <p:sp>
        <p:nvSpPr>
          <p:cNvPr id="52" name="Text 49"/>
          <p:cNvSpPr/>
          <p:nvPr/>
        </p:nvSpPr>
        <p:spPr>
          <a:xfrm>
            <a:off x="4800600" y="3273552"/>
            <a:ext cx="1234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PageSpeed</a:t>
            </a:r>
            <a:endParaRPr lang="en-US" sz="1000" dirty="0"/>
          </a:p>
        </p:txBody>
      </p:sp>
      <p:sp>
        <p:nvSpPr>
          <p:cNvPr id="53" name="Text 50"/>
          <p:cNvSpPr/>
          <p:nvPr/>
        </p:nvSpPr>
        <p:spPr>
          <a:xfrm>
            <a:off x="4800600" y="3520440"/>
            <a:ext cx="12344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Audyty SEO</a:t>
            </a:r>
            <a:endParaRPr lang="en-US" sz="900" dirty="0"/>
          </a:p>
        </p:txBody>
      </p:sp>
      <p:sp>
        <p:nvSpPr>
          <p:cNvPr id="54" name="Shape 51"/>
          <p:cNvSpPr/>
          <p:nvPr/>
        </p:nvSpPr>
        <p:spPr>
          <a:xfrm>
            <a:off x="6126480" y="3200400"/>
            <a:ext cx="1234440" cy="594360"/>
          </a:xfrm>
          <a:prstGeom prst="roundRect">
            <a:avLst>
              <a:gd name="adj" fmla="val 6154"/>
            </a:avLst>
          </a:prstGeom>
          <a:solidFill>
            <a:srgbClr val="F8F9FA"/>
          </a:solidFill>
          <a:ln/>
        </p:spPr>
      </p:sp>
      <p:sp>
        <p:nvSpPr>
          <p:cNvPr id="55" name="Text 52"/>
          <p:cNvSpPr/>
          <p:nvPr/>
        </p:nvSpPr>
        <p:spPr>
          <a:xfrm>
            <a:off x="6126480" y="3273552"/>
            <a:ext cx="1234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Places API</a:t>
            </a:r>
            <a:endParaRPr lang="en-US" sz="1000" dirty="0"/>
          </a:p>
        </p:txBody>
      </p:sp>
      <p:sp>
        <p:nvSpPr>
          <p:cNvPr id="56" name="Text 53"/>
          <p:cNvSpPr/>
          <p:nvPr/>
        </p:nvSpPr>
        <p:spPr>
          <a:xfrm>
            <a:off x="6126480" y="3520440"/>
            <a:ext cx="12344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Audyt GBP</a:t>
            </a:r>
            <a:endParaRPr lang="en-US" sz="900" dirty="0"/>
          </a:p>
        </p:txBody>
      </p:sp>
      <p:sp>
        <p:nvSpPr>
          <p:cNvPr id="57" name="Shape 54"/>
          <p:cNvSpPr/>
          <p:nvPr/>
        </p:nvSpPr>
        <p:spPr>
          <a:xfrm>
            <a:off x="7452360" y="3200400"/>
            <a:ext cx="1234440" cy="594360"/>
          </a:xfrm>
          <a:prstGeom prst="roundRect">
            <a:avLst>
              <a:gd name="adj" fmla="val 6154"/>
            </a:avLst>
          </a:prstGeom>
          <a:solidFill>
            <a:srgbClr val="F8F9FA"/>
          </a:solidFill>
          <a:ln/>
        </p:spPr>
      </p:sp>
      <p:sp>
        <p:nvSpPr>
          <p:cNvPr id="58" name="Text 55"/>
          <p:cNvSpPr/>
          <p:nvPr/>
        </p:nvSpPr>
        <p:spPr>
          <a:xfrm>
            <a:off x="7452360" y="3273552"/>
            <a:ext cx="1234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MS Graph</a:t>
            </a:r>
            <a:endParaRPr lang="en-US" sz="1000" dirty="0"/>
          </a:p>
        </p:txBody>
      </p:sp>
      <p:sp>
        <p:nvSpPr>
          <p:cNvPr id="59" name="Text 56"/>
          <p:cNvSpPr/>
          <p:nvPr/>
        </p:nvSpPr>
        <p:spPr>
          <a:xfrm>
            <a:off x="7452360" y="3520440"/>
            <a:ext cx="12344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OAuth2</a:t>
            </a:r>
            <a:endParaRPr lang="en-US" sz="900" dirty="0"/>
          </a:p>
        </p:txBody>
      </p:sp>
      <p:sp>
        <p:nvSpPr>
          <p:cNvPr id="60" name="Shape 57"/>
          <p:cNvSpPr/>
          <p:nvPr/>
        </p:nvSpPr>
        <p:spPr>
          <a:xfrm>
            <a:off x="4800600" y="3886200"/>
            <a:ext cx="1234440" cy="594360"/>
          </a:xfrm>
          <a:prstGeom prst="roundRect">
            <a:avLst>
              <a:gd name="adj" fmla="val 6154"/>
            </a:avLst>
          </a:prstGeom>
          <a:solidFill>
            <a:srgbClr val="F8F9FA"/>
          </a:solidFill>
          <a:ln/>
        </p:spPr>
      </p:sp>
      <p:sp>
        <p:nvSpPr>
          <p:cNvPr id="61" name="Text 58"/>
          <p:cNvSpPr/>
          <p:nvPr/>
        </p:nvSpPr>
        <p:spPr>
          <a:xfrm>
            <a:off x="4800600" y="3959352"/>
            <a:ext cx="1234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KRS API</a:t>
            </a:r>
            <a:endParaRPr lang="en-US" sz="1000" dirty="0"/>
          </a:p>
        </p:txBody>
      </p:sp>
      <p:sp>
        <p:nvSpPr>
          <p:cNvPr id="62" name="Text 59"/>
          <p:cNvSpPr/>
          <p:nvPr/>
        </p:nvSpPr>
        <p:spPr>
          <a:xfrm>
            <a:off x="4800600" y="4206240"/>
            <a:ext cx="12344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Weryfikacja firm</a:t>
            </a:r>
            <a:endParaRPr lang="en-US" sz="900" dirty="0"/>
          </a:p>
        </p:txBody>
      </p:sp>
      <p:sp>
        <p:nvSpPr>
          <p:cNvPr id="63" name="Shape 60"/>
          <p:cNvSpPr/>
          <p:nvPr/>
        </p:nvSpPr>
        <p:spPr>
          <a:xfrm>
            <a:off x="6126480" y="3886200"/>
            <a:ext cx="1234440" cy="594360"/>
          </a:xfrm>
          <a:prstGeom prst="roundRect">
            <a:avLst>
              <a:gd name="adj" fmla="val 6154"/>
            </a:avLst>
          </a:prstGeom>
          <a:solidFill>
            <a:srgbClr val="F8F9FA"/>
          </a:solidFill>
          <a:ln/>
        </p:spPr>
      </p:sp>
      <p:sp>
        <p:nvSpPr>
          <p:cNvPr id="64" name="Text 61"/>
          <p:cNvSpPr/>
          <p:nvPr/>
        </p:nvSpPr>
        <p:spPr>
          <a:xfrm>
            <a:off x="6126480" y="3959352"/>
            <a:ext cx="1234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Brave Search</a:t>
            </a:r>
            <a:endParaRPr lang="en-US" sz="1000" dirty="0"/>
          </a:p>
        </p:txBody>
      </p:sp>
      <p:sp>
        <p:nvSpPr>
          <p:cNvPr id="65" name="Text 62"/>
          <p:cNvSpPr/>
          <p:nvPr/>
        </p:nvSpPr>
        <p:spPr>
          <a:xfrm>
            <a:off x="6126480" y="4206240"/>
            <a:ext cx="12344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Monitoring</a:t>
            </a:r>
            <a:endParaRPr lang="en-US" sz="900" dirty="0"/>
          </a:p>
        </p:txBody>
      </p:sp>
      <p:sp>
        <p:nvSpPr>
          <p:cNvPr id="66" name="Shape 63"/>
          <p:cNvSpPr/>
          <p:nvPr/>
        </p:nvSpPr>
        <p:spPr>
          <a:xfrm>
            <a:off x="7452360" y="3886200"/>
            <a:ext cx="1234440" cy="594360"/>
          </a:xfrm>
          <a:prstGeom prst="roundRect">
            <a:avLst>
              <a:gd name="adj" fmla="val 6154"/>
            </a:avLst>
          </a:prstGeom>
          <a:solidFill>
            <a:srgbClr val="F8F9FA"/>
          </a:solidFill>
          <a:ln/>
        </p:spPr>
      </p:sp>
      <p:sp>
        <p:nvSpPr>
          <p:cNvPr id="67" name="Text 64"/>
          <p:cNvSpPr/>
          <p:nvPr/>
        </p:nvSpPr>
        <p:spPr>
          <a:xfrm>
            <a:off x="7452360" y="3959352"/>
            <a:ext cx="1234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Let's Encrypt</a:t>
            </a:r>
            <a:endParaRPr lang="en-US" sz="1000" dirty="0"/>
          </a:p>
        </p:txBody>
      </p:sp>
      <p:sp>
        <p:nvSpPr>
          <p:cNvPr id="68" name="Text 65"/>
          <p:cNvSpPr/>
          <p:nvPr/>
        </p:nvSpPr>
        <p:spPr>
          <a:xfrm>
            <a:off x="7452360" y="4206240"/>
            <a:ext cx="12344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SSL/TLS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ln/>
        </p:spPr>
      </p:sp>
      <p:sp>
        <p:nvSpPr>
          <p:cNvPr id="4" name="Text 2"/>
          <p:cNvSpPr/>
          <p:nvPr/>
        </p:nvSpPr>
        <p:spPr>
          <a:xfrm>
            <a:off x="365760" y="32004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Bezpieczeństwo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65760" y="777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Ochrona danych i infrastruktury</a:t>
            </a:r>
            <a:endParaRPr lang="en-US" sz="1400" dirty="0"/>
          </a:p>
        </p:txBody>
      </p:sp>
      <p:pic>
        <p:nvPicPr>
          <p:cNvPr id="6" name="Image 0" descr="/sessions/jolly-stoic-darwin/inpi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228600"/>
            <a:ext cx="914400" cy="521208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65760" y="1188720"/>
            <a:ext cx="4206240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502920" y="132588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27AE60"/>
          </a:solidFill>
          <a:ln/>
        </p:spPr>
      </p:sp>
      <p:sp>
        <p:nvSpPr>
          <p:cNvPr id="9" name="Text 6"/>
          <p:cNvSpPr/>
          <p:nvPr/>
        </p:nvSpPr>
        <p:spPr>
          <a:xfrm>
            <a:off x="502920" y="13258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🔐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097280" y="1353312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Autentykacja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502920" y="173736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Flask-Login z bezpiecznym hashowaniem haseł, sesje z timeout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4754880" y="1188720"/>
            <a:ext cx="4206240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892040" y="132588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27AE60"/>
          </a:solidFill>
          <a:ln/>
        </p:spPr>
      </p:sp>
      <p:sp>
        <p:nvSpPr>
          <p:cNvPr id="14" name="Text 11"/>
          <p:cNvSpPr/>
          <p:nvPr/>
        </p:nvSpPr>
        <p:spPr>
          <a:xfrm>
            <a:off x="4892040" y="13258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🛡️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5486400" y="1353312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CSRF Protection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4892040" y="173736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Flask-WTF zapewnia ochronę przed atakami Cross-Site Request Forgery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365760" y="2423160"/>
            <a:ext cx="4206240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502920" y="256032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27AE60"/>
          </a:solidFill>
          <a:ln/>
        </p:spPr>
      </p:sp>
      <p:sp>
        <p:nvSpPr>
          <p:cNvPr id="19" name="Text 16"/>
          <p:cNvSpPr/>
          <p:nvPr/>
        </p:nvSpPr>
        <p:spPr>
          <a:xfrm>
            <a:off x="502920" y="25603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🚦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097280" y="2587752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Rate Limiting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502920" y="297180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Flask-Limiter: 200 req/dzień, 50 req/godz. na IP - ochrona przed nadużyciami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4754880" y="2423160"/>
            <a:ext cx="4206240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4892040" y="256032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27AE60"/>
          </a:solidFill>
          <a:ln/>
        </p:spPr>
      </p:sp>
      <p:sp>
        <p:nvSpPr>
          <p:cNvPr id="24" name="Text 21"/>
          <p:cNvSpPr/>
          <p:nvPr/>
        </p:nvSpPr>
        <p:spPr>
          <a:xfrm>
            <a:off x="4892040" y="25603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🔒</a:t>
            </a:r>
            <a:endParaRPr lang="en-US" sz="2000" dirty="0"/>
          </a:p>
        </p:txBody>
      </p:sp>
      <p:sp>
        <p:nvSpPr>
          <p:cNvPr id="25" name="Text 22"/>
          <p:cNvSpPr/>
          <p:nvPr/>
        </p:nvSpPr>
        <p:spPr>
          <a:xfrm>
            <a:off x="5486400" y="2587752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SSL/TLS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4892040" y="297180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Let's Encrypt z automatycznym odnawianiem certyfikatów HTTPS</a:t>
            </a:r>
            <a:endParaRPr lang="en-US" sz="1000" dirty="0"/>
          </a:p>
        </p:txBody>
      </p:sp>
      <p:sp>
        <p:nvSpPr>
          <p:cNvPr id="27" name="Shape 24"/>
          <p:cNvSpPr/>
          <p:nvPr/>
        </p:nvSpPr>
        <p:spPr>
          <a:xfrm>
            <a:off x="365760" y="3657600"/>
            <a:ext cx="4206240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28" name="Shape 25"/>
          <p:cNvSpPr/>
          <p:nvPr/>
        </p:nvSpPr>
        <p:spPr>
          <a:xfrm>
            <a:off x="502920" y="379476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27AE60"/>
          </a:solidFill>
          <a:ln/>
        </p:spPr>
      </p:sp>
      <p:sp>
        <p:nvSpPr>
          <p:cNvPr id="29" name="Text 26"/>
          <p:cNvSpPr/>
          <p:nvPr/>
        </p:nvSpPr>
        <p:spPr>
          <a:xfrm>
            <a:off x="502920" y="37947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👥</a:t>
            </a:r>
            <a:endParaRPr lang="en-US" sz="2000" dirty="0"/>
          </a:p>
        </p:txBody>
      </p:sp>
      <p:sp>
        <p:nvSpPr>
          <p:cNvPr id="30" name="Text 27"/>
          <p:cNvSpPr/>
          <p:nvPr/>
        </p:nvSpPr>
        <p:spPr>
          <a:xfrm>
            <a:off x="1097280" y="3822192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RBAC</a:t>
            </a:r>
            <a:endParaRPr lang="en-US" sz="1300" dirty="0"/>
          </a:p>
        </p:txBody>
      </p:sp>
      <p:sp>
        <p:nvSpPr>
          <p:cNvPr id="31" name="Text 28"/>
          <p:cNvSpPr/>
          <p:nvPr/>
        </p:nvSpPr>
        <p:spPr>
          <a:xfrm>
            <a:off x="502920" y="420624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Role-Based Access Control - zarządzanie uprawnieniami użytkowników</a:t>
            </a:r>
            <a:endParaRPr lang="en-US" sz="1000" dirty="0"/>
          </a:p>
        </p:txBody>
      </p:sp>
      <p:sp>
        <p:nvSpPr>
          <p:cNvPr id="32" name="Shape 29"/>
          <p:cNvSpPr/>
          <p:nvPr/>
        </p:nvSpPr>
        <p:spPr>
          <a:xfrm>
            <a:off x="4754880" y="3657600"/>
            <a:ext cx="4206240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33" name="Shape 30"/>
          <p:cNvSpPr/>
          <p:nvPr/>
        </p:nvSpPr>
        <p:spPr>
          <a:xfrm>
            <a:off x="4892040" y="379476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27AE60"/>
          </a:solidFill>
          <a:ln/>
        </p:spPr>
      </p:sp>
      <p:sp>
        <p:nvSpPr>
          <p:cNvPr id="34" name="Text 31"/>
          <p:cNvSpPr/>
          <p:nvPr/>
        </p:nvSpPr>
        <p:spPr>
          <a:xfrm>
            <a:off x="4892040" y="37947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📝</a:t>
            </a:r>
            <a:endParaRPr lang="en-US" sz="2000" dirty="0"/>
          </a:p>
        </p:txBody>
      </p:sp>
      <p:sp>
        <p:nvSpPr>
          <p:cNvPr id="35" name="Text 32"/>
          <p:cNvSpPr/>
          <p:nvPr/>
        </p:nvSpPr>
        <p:spPr>
          <a:xfrm>
            <a:off x="5486400" y="3822192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 Log</a:t>
            </a:r>
            <a:endParaRPr lang="en-US" sz="1300" dirty="0"/>
          </a:p>
        </p:txBody>
      </p:sp>
      <p:sp>
        <p:nvSpPr>
          <p:cNvPr id="36" name="Text 33"/>
          <p:cNvSpPr/>
          <p:nvPr/>
        </p:nvSpPr>
        <p:spPr>
          <a:xfrm>
            <a:off x="4892040" y="420624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Śledzenie wszystkich operacji administracyjnych i zmian danych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ln/>
        </p:spPr>
      </p:sp>
      <p:sp>
        <p:nvSpPr>
          <p:cNvPr id="4" name="Text 2"/>
          <p:cNvSpPr/>
          <p:nvPr/>
        </p:nvSpPr>
        <p:spPr>
          <a:xfrm>
            <a:off x="365760" y="32004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Platforma w akcji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65760" y="777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nordabiznes.pl - podgląd interfejsu</a:t>
            </a:r>
            <a:endParaRPr lang="en-US" sz="1400" dirty="0"/>
          </a:p>
        </p:txBody>
      </p:sp>
      <p:pic>
        <p:nvPicPr>
          <p:cNvPr id="6" name="Image 0" descr="/sessions/jolly-stoic-darwin/inpi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228600"/>
            <a:ext cx="914400" cy="521208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65760" y="1188720"/>
            <a:ext cx="4023360" cy="3383280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25400">
            <a:solidFill>
              <a:srgbClr val="E9ECEF"/>
            </a:solidFill>
            <a:prstDash val="dash"/>
          </a:ln>
        </p:spPr>
      </p:sp>
      <p:sp>
        <p:nvSpPr>
          <p:cNvPr id="8" name="Text 5"/>
          <p:cNvSpPr/>
          <p:nvPr/>
        </p:nvSpPr>
        <p:spPr>
          <a:xfrm>
            <a:off x="365760" y="1188720"/>
            <a:ext cx="4023360" cy="3383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🖥️</a:t>
            </a:r>
            <a:endParaRPr lang="en-US" sz="1800" dirty="0"/>
          </a:p>
          <a:p>
            <a:pPr algn="ctr" indent="0" marL="0">
              <a:buNone/>
            </a:pP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 na żywo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nordabiznes.pl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4663440" y="1188720"/>
            <a:ext cx="4114800" cy="338328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50800" dist="12700" dir="2700000">
              <a:srgbClr val="000000">
                <a:alpha val="8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4846320" y="1325880"/>
            <a:ext cx="3749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Główne ekrany do pokazania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4846320" y="1737360"/>
            <a:ext cx="3749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Strona główna z wyszukiwarką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846320" y="2121408"/>
            <a:ext cx="3749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Katalog firm z filtrami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4846320" y="2505456"/>
            <a:ext cx="3749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Profil firmy ze szczegółami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4846320" y="2889504"/>
            <a:ext cx="3749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AI Chat - rozmowa z asystentem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4846320" y="3273552"/>
            <a:ext cx="3749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Panel audytów SEO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4846320" y="3657600"/>
            <a:ext cx="3749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Dashboard administratora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846320" y="4041648"/>
            <a:ext cx="3749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Forum dyskusyjne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ln/>
        </p:spPr>
      </p:sp>
      <p:sp>
        <p:nvSpPr>
          <p:cNvPr id="4" name="Text 2"/>
          <p:cNvSpPr/>
          <p:nvPr/>
        </p:nvSpPr>
        <p:spPr>
          <a:xfrm>
            <a:off x="365760" y="32004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Plany rozwoju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65760" y="777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 planujemy w najbliższych miesiącach?</a:t>
            </a:r>
            <a:endParaRPr lang="en-US" sz="1400" dirty="0"/>
          </a:p>
        </p:txBody>
      </p:sp>
      <p:pic>
        <p:nvPicPr>
          <p:cNvPr id="6" name="Image 0" descr="/sessions/jolly-stoic-darwin/inpi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228600"/>
            <a:ext cx="914400" cy="521208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65760" y="1188720"/>
            <a:ext cx="2057400" cy="338328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365760" y="1188720"/>
            <a:ext cx="2057400" cy="457200"/>
          </a:xfrm>
          <a:prstGeom prst="roundRect">
            <a:avLst>
              <a:gd name="adj" fmla="val 16000"/>
            </a:avLst>
          </a:prstGeom>
          <a:solidFill>
            <a:srgbClr val="1A5276"/>
          </a:solidFill>
          <a:ln/>
        </p:spPr>
      </p:sp>
      <p:sp>
        <p:nvSpPr>
          <p:cNvPr id="9" name="Text 6"/>
          <p:cNvSpPr/>
          <p:nvPr/>
        </p:nvSpPr>
        <p:spPr>
          <a:xfrm>
            <a:off x="365760" y="1234440"/>
            <a:ext cx="2057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2026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502920" y="1783080"/>
            <a:ext cx="1783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Rozbudowa forum dyskusyjnego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502920" y="2286000"/>
            <a:ext cx="1783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Ulepszenia AI chata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502920" y="2788920"/>
            <a:ext cx="1783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Nowe typy audytów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2560320" y="1188720"/>
            <a:ext cx="2057400" cy="338328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2560320" y="1188720"/>
            <a:ext cx="2057400" cy="457200"/>
          </a:xfrm>
          <a:prstGeom prst="roundRect">
            <a:avLst>
              <a:gd name="adj" fmla="val 16000"/>
            </a:avLst>
          </a:prstGeom>
          <a:solidFill>
            <a:srgbClr val="E9ECEF"/>
          </a:solidFill>
          <a:ln/>
        </p:spPr>
      </p:sp>
      <p:sp>
        <p:nvSpPr>
          <p:cNvPr id="15" name="Text 12"/>
          <p:cNvSpPr/>
          <p:nvPr/>
        </p:nvSpPr>
        <p:spPr>
          <a:xfrm>
            <a:off x="2560320" y="1234440"/>
            <a:ext cx="2057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2026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2697480" y="1783080"/>
            <a:ext cx="1783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Kalendarz wydarzeń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2697480" y="2286000"/>
            <a:ext cx="1783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System rekomendacji B2B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2697480" y="2788920"/>
            <a:ext cx="1783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Integracja z CRM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4754880" y="1188720"/>
            <a:ext cx="2057400" cy="338328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4754880" y="1188720"/>
            <a:ext cx="2057400" cy="457200"/>
          </a:xfrm>
          <a:prstGeom prst="roundRect">
            <a:avLst>
              <a:gd name="adj" fmla="val 16000"/>
            </a:avLst>
          </a:prstGeom>
          <a:solidFill>
            <a:srgbClr val="E9ECEF"/>
          </a:solidFill>
          <a:ln/>
        </p:spPr>
      </p:sp>
      <p:sp>
        <p:nvSpPr>
          <p:cNvPr id="21" name="Text 18"/>
          <p:cNvSpPr/>
          <p:nvPr/>
        </p:nvSpPr>
        <p:spPr>
          <a:xfrm>
            <a:off x="4754880" y="1234440"/>
            <a:ext cx="2057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2026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4892040" y="1783080"/>
            <a:ext cx="1783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Aplikacja mobilna (PWA)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4892040" y="2286000"/>
            <a:ext cx="1783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Rozszerzona analityka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4892040" y="2788920"/>
            <a:ext cx="1783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API dla partnerów</a:t>
            </a:r>
            <a:endParaRPr lang="en-US" sz="1000" dirty="0"/>
          </a:p>
        </p:txBody>
      </p:sp>
      <p:sp>
        <p:nvSpPr>
          <p:cNvPr id="25" name="Shape 22"/>
          <p:cNvSpPr/>
          <p:nvPr/>
        </p:nvSpPr>
        <p:spPr>
          <a:xfrm>
            <a:off x="6949440" y="1188720"/>
            <a:ext cx="2057400" cy="338328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6949440" y="1188720"/>
            <a:ext cx="2057400" cy="457200"/>
          </a:xfrm>
          <a:prstGeom prst="roundRect">
            <a:avLst>
              <a:gd name="adj" fmla="val 16000"/>
            </a:avLst>
          </a:prstGeom>
          <a:solidFill>
            <a:srgbClr val="E9ECEF"/>
          </a:solidFill>
          <a:ln/>
        </p:spPr>
      </p:sp>
      <p:sp>
        <p:nvSpPr>
          <p:cNvPr id="27" name="Text 24"/>
          <p:cNvSpPr/>
          <p:nvPr/>
        </p:nvSpPr>
        <p:spPr>
          <a:xfrm>
            <a:off x="6949440" y="1234440"/>
            <a:ext cx="2057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2026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7086600" y="1783080"/>
            <a:ext cx="1783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Moduł e-commerce</a:t>
            </a:r>
            <a:endParaRPr lang="en-US" sz="1000" dirty="0"/>
          </a:p>
        </p:txBody>
      </p:sp>
      <p:sp>
        <p:nvSpPr>
          <p:cNvPr id="29" name="Text 26"/>
          <p:cNvSpPr/>
          <p:nvPr/>
        </p:nvSpPr>
        <p:spPr>
          <a:xfrm>
            <a:off x="7086600" y="2286000"/>
            <a:ext cx="1783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Marketplace usług</a:t>
            </a:r>
            <a:endParaRPr lang="en-US" sz="1000" dirty="0"/>
          </a:p>
        </p:txBody>
      </p:sp>
      <p:sp>
        <p:nvSpPr>
          <p:cNvPr id="30" name="Text 27"/>
          <p:cNvSpPr/>
          <p:nvPr/>
        </p:nvSpPr>
        <p:spPr>
          <a:xfrm>
            <a:off x="7086600" y="2788920"/>
            <a:ext cx="1783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Integracje zewnętrzne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365760"/>
            <a:ext cx="4572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 dalej?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65760" y="9144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Prośba o zatwierdzenie i wsparcie rozwoju</a:t>
            </a:r>
            <a:endParaRPr lang="en-US" sz="1500" dirty="0"/>
          </a:p>
        </p:txBody>
      </p:sp>
      <p:pic>
        <p:nvPicPr>
          <p:cNvPr id="6" name="Image 0" descr="/sessions/jolly-stoic-darwin/inpi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320040"/>
            <a:ext cx="1188720" cy="676656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65760" y="1371600"/>
            <a:ext cx="4572000" cy="2194560"/>
          </a:xfrm>
          <a:prstGeom prst="roundRect">
            <a:avLst>
              <a:gd name="adj" fmla="val 3333"/>
            </a:avLst>
          </a:prstGeom>
          <a:solidFill>
            <a:srgbClr val="0D3449"/>
          </a:solidFill>
          <a:ln/>
        </p:spPr>
      </p:sp>
      <p:sp>
        <p:nvSpPr>
          <p:cNvPr id="8" name="Text 5"/>
          <p:cNvSpPr/>
          <p:nvPr/>
        </p:nvSpPr>
        <p:spPr>
          <a:xfrm>
            <a:off x="502920" y="1508760"/>
            <a:ext cx="4297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Aktualny stan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02920" y="1938528"/>
            <a:ext cx="256032" cy="256032"/>
          </a:xfrm>
          <a:prstGeom prst="ellipse">
            <a:avLst/>
          </a:prstGeom>
          <a:solidFill>
            <a:srgbClr val="27AE60"/>
          </a:solidFill>
          <a:ln/>
        </p:spPr>
      </p:sp>
      <p:sp>
        <p:nvSpPr>
          <p:cNvPr id="10" name="Text 7"/>
          <p:cNvSpPr/>
          <p:nvPr/>
        </p:nvSpPr>
        <p:spPr>
          <a:xfrm>
            <a:off x="502920" y="1920240"/>
            <a:ext cx="25603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868680" y="192024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Platforma produkcyjna na nordabiznes.pl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502920" y="2350008"/>
            <a:ext cx="256032" cy="256032"/>
          </a:xfrm>
          <a:prstGeom prst="ellipse">
            <a:avLst/>
          </a:prstGeom>
          <a:solidFill>
            <a:srgbClr val="27AE60"/>
          </a:solidFill>
          <a:ln/>
        </p:spPr>
      </p:sp>
      <p:sp>
        <p:nvSpPr>
          <p:cNvPr id="13" name="Text 10"/>
          <p:cNvSpPr/>
          <p:nvPr/>
        </p:nvSpPr>
        <p:spPr>
          <a:xfrm>
            <a:off x="502920" y="2331720"/>
            <a:ext cx="25603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868680" y="233172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 firm członkowskich w bazie (80 z 80)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502920" y="2761488"/>
            <a:ext cx="256032" cy="256032"/>
          </a:xfrm>
          <a:prstGeom prst="ellipse">
            <a:avLst/>
          </a:prstGeom>
          <a:solidFill>
            <a:srgbClr val="27AE60"/>
          </a:solidFill>
          <a:ln/>
        </p:spPr>
      </p:sp>
      <p:sp>
        <p:nvSpPr>
          <p:cNvPr id="16" name="Text 13"/>
          <p:cNvSpPr/>
          <p:nvPr/>
        </p:nvSpPr>
        <p:spPr>
          <a:xfrm>
            <a:off x="502920" y="2743200"/>
            <a:ext cx="25603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868680" y="274320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asystent i 6 systemów audytu działających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502920" y="3172968"/>
            <a:ext cx="256032" cy="256032"/>
          </a:xfrm>
          <a:prstGeom prst="ellipse">
            <a:avLst/>
          </a:prstGeom>
          <a:solidFill>
            <a:srgbClr val="27AE60"/>
          </a:solidFill>
          <a:ln/>
        </p:spPr>
      </p:sp>
      <p:sp>
        <p:nvSpPr>
          <p:cNvPr id="19" name="Text 16"/>
          <p:cNvSpPr/>
          <p:nvPr/>
        </p:nvSpPr>
        <p:spPr>
          <a:xfrm>
            <a:off x="502920" y="3154680"/>
            <a:ext cx="25603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868680" y="315468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Infrastruktura skalowalna i bezpieczna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365760" y="3703320"/>
            <a:ext cx="4572000" cy="777240"/>
          </a:xfrm>
          <a:prstGeom prst="roundRect">
            <a:avLst>
              <a:gd name="adj" fmla="val 7059"/>
            </a:avLst>
          </a:prstGeom>
          <a:solidFill>
            <a:srgbClr val="D4AF37"/>
          </a:solidFill>
          <a:ln/>
        </p:spPr>
      </p:sp>
      <p:sp>
        <p:nvSpPr>
          <p:cNvPr id="22" name="Text 19"/>
          <p:cNvSpPr/>
          <p:nvPr/>
        </p:nvSpPr>
        <p:spPr>
          <a:xfrm>
            <a:off x="502920" y="3794760"/>
            <a:ext cx="4297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Prośba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502920" y="4069080"/>
            <a:ext cx="4297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Zatwierdzenie kontynuacji rozwoju platformy oraz wsparcie w promocji wśród członków.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5120640" y="1371600"/>
            <a:ext cx="3657600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/>
        </p:spPr>
      </p:sp>
      <p:sp>
        <p:nvSpPr>
          <p:cNvPr id="25" name="Text 22"/>
          <p:cNvSpPr/>
          <p:nvPr/>
        </p:nvSpPr>
        <p:spPr>
          <a:xfrm>
            <a:off x="5257800" y="1508760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Planowane rozszerzenia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5257800" y="1965960"/>
            <a:ext cx="292608" cy="292608"/>
          </a:xfrm>
          <a:prstGeom prst="roundRect">
            <a:avLst>
              <a:gd name="adj" fmla="val 15625"/>
            </a:avLst>
          </a:prstGeom>
          <a:solidFill>
            <a:srgbClr val="1A5276"/>
          </a:solidFill>
          <a:ln/>
        </p:spPr>
      </p:sp>
      <p:sp>
        <p:nvSpPr>
          <p:cNvPr id="27" name="Text 24"/>
          <p:cNvSpPr/>
          <p:nvPr/>
        </p:nvSpPr>
        <p:spPr>
          <a:xfrm>
            <a:off x="5257800" y="19659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5669280" y="1965960"/>
            <a:ext cx="2926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Forum i społeczność</a:t>
            </a:r>
            <a:endParaRPr lang="en-US" sz="1200" dirty="0"/>
          </a:p>
        </p:txBody>
      </p:sp>
      <p:sp>
        <p:nvSpPr>
          <p:cNvPr id="29" name="Text 26"/>
          <p:cNvSpPr/>
          <p:nvPr/>
        </p:nvSpPr>
        <p:spPr>
          <a:xfrm>
            <a:off x="5669280" y="2221992"/>
            <a:ext cx="2926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Dyskusje, wymiana doświadczeń</a:t>
            </a:r>
            <a:endParaRPr lang="en-US" sz="1000" dirty="0"/>
          </a:p>
        </p:txBody>
      </p:sp>
      <p:sp>
        <p:nvSpPr>
          <p:cNvPr id="30" name="Shape 27"/>
          <p:cNvSpPr/>
          <p:nvPr/>
        </p:nvSpPr>
        <p:spPr>
          <a:xfrm>
            <a:off x="5257800" y="2651760"/>
            <a:ext cx="292608" cy="292608"/>
          </a:xfrm>
          <a:prstGeom prst="roundRect">
            <a:avLst>
              <a:gd name="adj" fmla="val 15625"/>
            </a:avLst>
          </a:prstGeom>
          <a:solidFill>
            <a:srgbClr val="1A5276"/>
          </a:solidFill>
          <a:ln/>
        </p:spPr>
      </p:sp>
      <p:sp>
        <p:nvSpPr>
          <p:cNvPr id="31" name="Text 28"/>
          <p:cNvSpPr/>
          <p:nvPr/>
        </p:nvSpPr>
        <p:spPr>
          <a:xfrm>
            <a:off x="5257800" y="26517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32" name="Text 29"/>
          <p:cNvSpPr/>
          <p:nvPr/>
        </p:nvSpPr>
        <p:spPr>
          <a:xfrm>
            <a:off x="5669280" y="2651760"/>
            <a:ext cx="2926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Kalendarz wydarzeń</a:t>
            </a:r>
            <a:endParaRPr lang="en-US" sz="1200" dirty="0"/>
          </a:p>
        </p:txBody>
      </p:sp>
      <p:sp>
        <p:nvSpPr>
          <p:cNvPr id="33" name="Text 30"/>
          <p:cNvSpPr/>
          <p:nvPr/>
        </p:nvSpPr>
        <p:spPr>
          <a:xfrm>
            <a:off x="5669280" y="2907792"/>
            <a:ext cx="2926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Spotkania, szkolenia, networking</a:t>
            </a:r>
            <a:endParaRPr lang="en-US" sz="1000" dirty="0"/>
          </a:p>
        </p:txBody>
      </p:sp>
      <p:sp>
        <p:nvSpPr>
          <p:cNvPr id="34" name="Shape 31"/>
          <p:cNvSpPr/>
          <p:nvPr/>
        </p:nvSpPr>
        <p:spPr>
          <a:xfrm>
            <a:off x="5257800" y="3337560"/>
            <a:ext cx="292608" cy="292608"/>
          </a:xfrm>
          <a:prstGeom prst="roundRect">
            <a:avLst>
              <a:gd name="adj" fmla="val 15625"/>
            </a:avLst>
          </a:prstGeom>
          <a:solidFill>
            <a:srgbClr val="1A5276"/>
          </a:solidFill>
          <a:ln/>
        </p:spPr>
      </p:sp>
      <p:sp>
        <p:nvSpPr>
          <p:cNvPr id="35" name="Text 32"/>
          <p:cNvSpPr/>
          <p:nvPr/>
        </p:nvSpPr>
        <p:spPr>
          <a:xfrm>
            <a:off x="5257800" y="33375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36" name="Text 33"/>
          <p:cNvSpPr/>
          <p:nvPr/>
        </p:nvSpPr>
        <p:spPr>
          <a:xfrm>
            <a:off x="5669280" y="3337560"/>
            <a:ext cx="2926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Rozszerzone audyty</a:t>
            </a:r>
            <a:endParaRPr lang="en-US" sz="1200" dirty="0"/>
          </a:p>
        </p:txBody>
      </p:sp>
      <p:sp>
        <p:nvSpPr>
          <p:cNvPr id="37" name="Text 34"/>
          <p:cNvSpPr/>
          <p:nvPr/>
        </p:nvSpPr>
        <p:spPr>
          <a:xfrm>
            <a:off x="5669280" y="3593592"/>
            <a:ext cx="2926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Więcej narzędzi dla firm</a:t>
            </a:r>
            <a:endParaRPr lang="en-US" sz="1000" dirty="0"/>
          </a:p>
        </p:txBody>
      </p:sp>
      <p:sp>
        <p:nvSpPr>
          <p:cNvPr id="38" name="Shape 35"/>
          <p:cNvSpPr/>
          <p:nvPr/>
        </p:nvSpPr>
        <p:spPr>
          <a:xfrm>
            <a:off x="5257800" y="4023360"/>
            <a:ext cx="292608" cy="292608"/>
          </a:xfrm>
          <a:prstGeom prst="roundRect">
            <a:avLst>
              <a:gd name="adj" fmla="val 15625"/>
            </a:avLst>
          </a:prstGeom>
          <a:solidFill>
            <a:srgbClr val="1A5276"/>
          </a:solidFill>
          <a:ln/>
        </p:spPr>
      </p:sp>
      <p:sp>
        <p:nvSpPr>
          <p:cNvPr id="39" name="Text 36"/>
          <p:cNvSpPr/>
          <p:nvPr/>
        </p:nvSpPr>
        <p:spPr>
          <a:xfrm>
            <a:off x="5257800" y="40233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40" name="Text 37"/>
          <p:cNvSpPr/>
          <p:nvPr/>
        </p:nvSpPr>
        <p:spPr>
          <a:xfrm>
            <a:off x="5669280" y="4023360"/>
            <a:ext cx="2926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Aplikacja mobilna</a:t>
            </a:r>
            <a:endParaRPr lang="en-US" sz="1200" dirty="0"/>
          </a:p>
        </p:txBody>
      </p:sp>
      <p:sp>
        <p:nvSpPr>
          <p:cNvPr id="41" name="Text 38"/>
          <p:cNvSpPr/>
          <p:nvPr/>
        </p:nvSpPr>
        <p:spPr>
          <a:xfrm>
            <a:off x="5669280" y="4279392"/>
            <a:ext cx="2926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D42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Dostęp z telefonu</a:t>
            </a:r>
            <a:endParaRPr lang="en-US" sz="1000" dirty="0"/>
          </a:p>
        </p:txBody>
      </p:sp>
      <p:sp>
        <p:nvSpPr>
          <p:cNvPr id="42" name="Text 39"/>
          <p:cNvSpPr/>
          <p:nvPr/>
        </p:nvSpPr>
        <p:spPr>
          <a:xfrm>
            <a:off x="365760" y="4617720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>
                    <a:alpha val="6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nordabiznes.pl • kontakt@nordabiznes.pl • Stowarzyszenie Norda Biznes Wejherowo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Dziękuję za uwagę!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457200" y="25603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Pytania i dyskusja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2286000" y="3291840"/>
            <a:ext cx="4572000" cy="1097280"/>
          </a:xfrm>
          <a:prstGeom prst="roundRect">
            <a:avLst>
              <a:gd name="adj" fmla="val 8333"/>
            </a:avLst>
          </a:prstGeom>
          <a:solidFill>
            <a:srgbClr val="0D3449"/>
          </a:solidFill>
          <a:ln/>
        </p:spPr>
      </p:sp>
      <p:sp>
        <p:nvSpPr>
          <p:cNvPr id="7" name="Text 5"/>
          <p:cNvSpPr/>
          <p:nvPr/>
        </p:nvSpPr>
        <p:spPr>
          <a:xfrm>
            <a:off x="2468880" y="3383280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🌐  nordabiznes.pl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2468880" y="3703320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✉️  kontakt@nordabiznes.pl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2468880" y="4023360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📍  Stowarzyszenie Norda Biznes, Wejherowo</a:t>
            </a:r>
            <a:endParaRPr lang="en-US" sz="1400" dirty="0"/>
          </a:p>
        </p:txBody>
      </p:sp>
      <p:pic>
        <p:nvPicPr>
          <p:cNvPr id="10" name="Image 0" descr="/sessions/jolly-stoic-darwin/inpi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77640" y="4434840"/>
            <a:ext cx="1188720" cy="67665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Norda Biznes Hub - Pitch Deck</dc:title>
  <dc:subject>Cyfrowe centrum przedsiębiorców Wejherowa</dc:subject>
  <dc:creator>INPI / Norda Biznes</dc:creator>
  <cp:lastModifiedBy>INPI / Norda Biznes</cp:lastModifiedBy>
  <cp:revision>1</cp:revision>
  <dcterms:created xsi:type="dcterms:W3CDTF">2026-01-14T05:35:33Z</dcterms:created>
  <dcterms:modified xsi:type="dcterms:W3CDTF">2026-01-14T05:35:33Z</dcterms:modified>
</cp:coreProperties>
</file>