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344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Shape 3"/>
          <p:cNvSpPr/>
          <p:nvPr/>
        </p:nvSpPr>
        <p:spPr>
          <a:xfrm>
            <a:off x="4023360" y="1097280"/>
            <a:ext cx="1097280" cy="1097280"/>
          </a:xfrm>
          <a:prstGeom prst="roundRect">
            <a:avLst>
              <a:gd name="adj" fmla="val 8333"/>
            </a:avLst>
          </a:prstGeom>
          <a:solidFill>
            <a:srgbClr val="D4AF37"/>
          </a:solidFill>
          <a:ln/>
        </p:spPr>
      </p:sp>
      <p:sp>
        <p:nvSpPr>
          <p:cNvPr id="6" name="Text 4"/>
          <p:cNvSpPr/>
          <p:nvPr/>
        </p:nvSpPr>
        <p:spPr>
          <a:xfrm>
            <a:off x="4023360" y="109728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NB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57200" y="23774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NORDA BIZNES HUB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Cyfrowe centrum przedsiębiorców Wejherowa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840480" y="3611880"/>
            <a:ext cx="146304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B2B z AI dla 80 firm członkowskich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Stowarzyszenie Norda Biznes Wejherowo • 2025/2026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czym mierzą się firmy członkowskie?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88720"/>
            <a:ext cx="54864" cy="7772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8" name="Shape 6"/>
          <p:cNvSpPr/>
          <p:nvPr/>
        </p:nvSpPr>
        <p:spPr>
          <a:xfrm>
            <a:off x="502920" y="132588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325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🔍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97280" y="129844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widoczności w sieci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157276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Firmy nie mogą się znaleźć nawzajem. Brak wspólnej bazy wiedzy o kompetencjach członków.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65760" y="205740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2057400"/>
            <a:ext cx="54864" cy="77724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4" name="Shape 12"/>
          <p:cNvSpPr/>
          <p:nvPr/>
        </p:nvSpPr>
        <p:spPr>
          <a:xfrm>
            <a:off x="502920" y="219456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97280" y="216712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Rozproszone dane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97280" y="244144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Informacje o firmach w różnych źródłach. Trudności z weryfikacją i aktualizacją danych.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292608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65760" y="2926080"/>
            <a:ext cx="54864" cy="777240"/>
          </a:xfrm>
          <a:prstGeom prst="rect">
            <a:avLst/>
          </a:prstGeom>
          <a:solidFill>
            <a:srgbClr val="9B59B6"/>
          </a:solidFill>
          <a:ln/>
        </p:spPr>
      </p:sp>
      <p:sp>
        <p:nvSpPr>
          <p:cNvPr id="20" name="Shape 18"/>
          <p:cNvSpPr/>
          <p:nvPr/>
        </p:nvSpPr>
        <p:spPr>
          <a:xfrm>
            <a:off x="502920" y="306324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3063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97280" y="303580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Nieefektywny networking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097280" y="331012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narzędzi do szybkiego znajdowania partnerów z konkretnymi kompetencjami.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3794760"/>
            <a:ext cx="49377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65760" y="3794760"/>
            <a:ext cx="54864" cy="77724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26" name="Shape 24"/>
          <p:cNvSpPr/>
          <p:nvPr/>
        </p:nvSpPr>
        <p:spPr>
          <a:xfrm>
            <a:off x="502920" y="3931920"/>
            <a:ext cx="502920" cy="502920"/>
          </a:xfrm>
          <a:prstGeom prst="ellipse">
            <a:avLst/>
          </a:prstGeom>
          <a:solidFill>
            <a:srgbClr val="E9ECEF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📈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097280" y="390448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wsparcia digital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97280" y="417880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Firmy nie mają dostępu do narzędzi audytu SEO, social media czy obecności online.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577840" y="1371600"/>
            <a:ext cx="3108960" cy="2560320"/>
          </a:xfrm>
          <a:prstGeom prst="roundRect">
            <a:avLst>
              <a:gd name="adj" fmla="val 3571"/>
            </a:avLst>
          </a:prstGeom>
          <a:solidFill>
            <a:srgbClr val="1A5276"/>
          </a:solidFill>
          <a:ln/>
        </p:spPr>
      </p:sp>
      <p:sp>
        <p:nvSpPr>
          <p:cNvPr id="31" name="Text 29"/>
          <p:cNvSpPr/>
          <p:nvPr/>
        </p:nvSpPr>
        <p:spPr>
          <a:xfrm>
            <a:off x="5577840" y="164592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80</a:t>
            </a:r>
            <a:endParaRPr lang="en-US" sz="5600" dirty="0"/>
          </a:p>
        </p:txBody>
      </p:sp>
      <p:sp>
        <p:nvSpPr>
          <p:cNvPr id="32" name="Text 30"/>
          <p:cNvSpPr/>
          <p:nvPr/>
        </p:nvSpPr>
        <p:spPr>
          <a:xfrm>
            <a:off x="5577840" y="24688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członkowskich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577840" y="292608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potrzebuje wspólnej platformy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współpracy i rozwoju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Rozwiązanie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 Biznes Hub — kompleksowa platforma dla członków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8412480" cy="1280160"/>
          </a:xfrm>
          <a:prstGeom prst="roundRect">
            <a:avLst>
              <a:gd name="adj" fmla="val 7143"/>
            </a:avLst>
          </a:prstGeom>
          <a:ln/>
        </p:spPr>
      </p:sp>
      <p:sp>
        <p:nvSpPr>
          <p:cNvPr id="7" name="Text 5"/>
          <p:cNvSpPr/>
          <p:nvPr/>
        </p:nvSpPr>
        <p:spPr>
          <a:xfrm>
            <a:off x="548640" y="132588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Centralna platforma B2B z AI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 miejsce do wyszukiwania firm, budowania relacji i rozwoju biznesu online. Dostępna 24/7 pod adresem nordabiznes.pl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371600"/>
            <a:ext cx="1005840" cy="1005840"/>
          </a:xfrm>
          <a:prstGeom prst="roundRect">
            <a:avLst>
              <a:gd name="adj" fmla="val 9091"/>
            </a:avLst>
          </a:prstGeom>
          <a:solidFill>
            <a:srgbClr val="D4AF37"/>
          </a:solidFill>
          <a:ln/>
        </p:spPr>
      </p:sp>
      <p:sp>
        <p:nvSpPr>
          <p:cNvPr id="10" name="Text 8"/>
          <p:cNvSpPr/>
          <p:nvPr/>
        </p:nvSpPr>
        <p:spPr>
          <a:xfrm>
            <a:off x="7589520" y="13716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000000"/>
                </a:solidFill>
              </a:rPr>
              <a:t>🚀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365760" y="2697480"/>
            <a:ext cx="26974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4864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📚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4864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Katalog firm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48640" y="379476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Pełna baza 80 firm z profilami, danymi kontaktowymi, kompetencjami i usługami. Wyszukiwanie i filtrowanie.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0" y="2697480"/>
            <a:ext cx="26974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38328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18" name="Text 16"/>
          <p:cNvSpPr/>
          <p:nvPr/>
        </p:nvSpPr>
        <p:spPr>
          <a:xfrm>
            <a:off x="338328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🤖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338328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Asystent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383280" y="379476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Inteligentny chatbot Google Gemini. Wyszukiwanie firm poprzez rozmowę. Rekomendacje dopasowane do potrzeb.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035040" y="2697480"/>
            <a:ext cx="26974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17920" y="28346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ECEF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217920" y="34747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Audyty online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217920" y="379476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Automatyczne audyty SEO, social media, Google Business Profile. Rekomendacje poprawy widoczności.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Kluczowe funkcje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oferuje platforma?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2801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1A5276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🔍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Wyszukiwanie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Full-text search z fuzzy matching. Synonymy i rozszerzenia. Filtrowanie po branżach.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337560" y="12801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D4AF37"/>
          </a:solidFill>
          <a:ln/>
        </p:spPr>
      </p:sp>
      <p:sp>
        <p:nvSpPr>
          <p:cNvPr id="13" name="Text 11"/>
          <p:cNvSpPr/>
          <p:nvPr/>
        </p:nvSpPr>
        <p:spPr>
          <a:xfrm>
            <a:off x="333756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🤖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4048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Chat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37560" y="17830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Gemini 2.5 Flash. Wieloturowe konwersacje. Naturalne pytania w języku polskim.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35040" y="11430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72200" y="12801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27AE60"/>
          </a:solidFill>
          <a:ln/>
        </p:spPr>
      </p:sp>
      <p:sp>
        <p:nvSpPr>
          <p:cNvPr id="18" name="Text 16"/>
          <p:cNvSpPr/>
          <p:nvPr/>
        </p:nvSpPr>
        <p:spPr>
          <a:xfrm>
            <a:off x="6172200" y="12801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📊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675120" y="1325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SEO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172200" y="17830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PageSpeed Insights. Analiza wydajności stron. Rekomendacje optymalizacji.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65760" y="27432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02920" y="28803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E74C3C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2880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📱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005840" y="29260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02920" y="33832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 6 platform: FB, IG, LinkedIn, YouTube, TikTok, X. Weryfikacja aktywności.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0" y="27432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337560" y="28803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9B59B6"/>
          </a:solidFill>
          <a:ln/>
        </p:spPr>
      </p:sp>
      <p:sp>
        <p:nvSpPr>
          <p:cNvPr id="28" name="Text 26"/>
          <p:cNvSpPr/>
          <p:nvPr/>
        </p:nvSpPr>
        <p:spPr>
          <a:xfrm>
            <a:off x="3337560" y="2880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📰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840480" y="29260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337560" y="33832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Śledzenie wzmianek w mediach. Brave Search API. Automatyczna kategoryzacja newsów.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35040" y="27432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72200" y="28803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3498DB"/>
          </a:solidFill>
          <a:ln/>
        </p:spPr>
      </p:sp>
      <p:sp>
        <p:nvSpPr>
          <p:cNvPr id="33" name="Text 31"/>
          <p:cNvSpPr/>
          <p:nvPr/>
        </p:nvSpPr>
        <p:spPr>
          <a:xfrm>
            <a:off x="6172200" y="2880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🔐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675120" y="29260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Zarządzanie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172200" y="338328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administracyjny. RBAC i uprawnienia. Moderacja treści i audytów.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Rynek i zasięg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Pełne pokrycie członków stowarzyszenia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3840480" cy="2194560"/>
          </a:xfrm>
          <a:prstGeom prst="roundRect">
            <a:avLst>
              <a:gd name="adj" fmla="val 4167"/>
            </a:avLst>
          </a:prstGeom>
          <a:ln/>
        </p:spPr>
      </p:sp>
      <p:sp>
        <p:nvSpPr>
          <p:cNvPr id="7" name="Text 5"/>
          <p:cNvSpPr/>
          <p:nvPr/>
        </p:nvSpPr>
        <p:spPr>
          <a:xfrm>
            <a:off x="365760" y="137160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100%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365760" y="21945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pokrycia członków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5760" y="26517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z 80 firm w bazie danych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" y="3520440"/>
            <a:ext cx="18288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5760" y="361188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6576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kategorii branż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377440" y="3520440"/>
            <a:ext cx="18288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377440" y="361188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115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2377440" y="4160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profili social media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480560" y="1188720"/>
            <a:ext cx="42976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12700" dir="270000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63440" y="13258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Struktura branżowa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663440" y="1783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/ Tech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806440" y="180136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0" name="Shape 18"/>
          <p:cNvSpPr/>
          <p:nvPr/>
        </p:nvSpPr>
        <p:spPr>
          <a:xfrm>
            <a:off x="5806440" y="1801368"/>
            <a:ext cx="594360" cy="256032"/>
          </a:xfrm>
          <a:prstGeom prst="roundRect">
            <a:avLst>
              <a:gd name="adj" fmla="val 10714"/>
            </a:avLst>
          </a:prstGeom>
          <a:solidFill>
            <a:srgbClr val="1A5276"/>
          </a:solidFill>
          <a:ln/>
        </p:spPr>
      </p:sp>
      <p:sp>
        <p:nvSpPr>
          <p:cNvPr id="21" name="Text 19"/>
          <p:cNvSpPr/>
          <p:nvPr/>
        </p:nvSpPr>
        <p:spPr>
          <a:xfrm>
            <a:off x="8275320" y="17830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663440" y="21945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Budownictwo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806440" y="221284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4" name="Shape 22"/>
          <p:cNvSpPr/>
          <p:nvPr/>
        </p:nvSpPr>
        <p:spPr>
          <a:xfrm>
            <a:off x="5806440" y="2212848"/>
            <a:ext cx="523037" cy="256032"/>
          </a:xfrm>
          <a:prstGeom prst="roundRect">
            <a:avLst>
              <a:gd name="adj" fmla="val 10714"/>
            </a:avLst>
          </a:prstGeom>
          <a:solidFill>
            <a:srgbClr val="D4AF37"/>
          </a:solidFill>
          <a:ln/>
        </p:spPr>
      </p:sp>
      <p:sp>
        <p:nvSpPr>
          <p:cNvPr id="25" name="Text 23"/>
          <p:cNvSpPr/>
          <p:nvPr/>
        </p:nvSpPr>
        <p:spPr>
          <a:xfrm>
            <a:off x="8275320" y="21945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663440" y="2606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Usługi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806440" y="262432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8" name="Shape 26"/>
          <p:cNvSpPr/>
          <p:nvPr/>
        </p:nvSpPr>
        <p:spPr>
          <a:xfrm>
            <a:off x="5806440" y="2624328"/>
            <a:ext cx="475488" cy="256032"/>
          </a:xfrm>
          <a:prstGeom prst="roundRect">
            <a:avLst>
              <a:gd name="adj" fmla="val 10714"/>
            </a:avLst>
          </a:prstGeom>
          <a:solidFill>
            <a:srgbClr val="27AE60"/>
          </a:solidFill>
          <a:ln/>
        </p:spPr>
      </p:sp>
      <p:sp>
        <p:nvSpPr>
          <p:cNvPr id="29" name="Text 27"/>
          <p:cNvSpPr/>
          <p:nvPr/>
        </p:nvSpPr>
        <p:spPr>
          <a:xfrm>
            <a:off x="8275320" y="26060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663440" y="30175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Produkcja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806440" y="303580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2" name="Shape 30"/>
          <p:cNvSpPr/>
          <p:nvPr/>
        </p:nvSpPr>
        <p:spPr>
          <a:xfrm>
            <a:off x="5806440" y="3035808"/>
            <a:ext cx="356616" cy="256032"/>
          </a:xfrm>
          <a:prstGeom prst="roundRect">
            <a:avLst>
              <a:gd name="adj" fmla="val 10714"/>
            </a:avLst>
          </a:prstGeom>
          <a:solidFill>
            <a:srgbClr val="E74C3C"/>
          </a:solidFill>
          <a:ln/>
        </p:spPr>
      </p:sp>
      <p:sp>
        <p:nvSpPr>
          <p:cNvPr id="33" name="Text 31"/>
          <p:cNvSpPr/>
          <p:nvPr/>
        </p:nvSpPr>
        <p:spPr>
          <a:xfrm>
            <a:off x="8275320" y="3017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663440" y="34290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Handel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806440" y="344728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6" name="Shape 34"/>
          <p:cNvSpPr/>
          <p:nvPr/>
        </p:nvSpPr>
        <p:spPr>
          <a:xfrm>
            <a:off x="5806440" y="3447288"/>
            <a:ext cx="237744" cy="256032"/>
          </a:xfrm>
          <a:prstGeom prst="roundRect">
            <a:avLst>
              <a:gd name="adj" fmla="val 11538"/>
            </a:avLst>
          </a:prstGeom>
          <a:solidFill>
            <a:srgbClr val="9B59B6"/>
          </a:solidFill>
          <a:ln/>
        </p:spPr>
      </p:sp>
      <p:sp>
        <p:nvSpPr>
          <p:cNvPr id="37" name="Text 35"/>
          <p:cNvSpPr/>
          <p:nvPr/>
        </p:nvSpPr>
        <p:spPr>
          <a:xfrm>
            <a:off x="8275320" y="34290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663440" y="38404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806440" y="3858768"/>
            <a:ext cx="237744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40" name="Shape 38"/>
          <p:cNvSpPr/>
          <p:nvPr/>
        </p:nvSpPr>
        <p:spPr>
          <a:xfrm>
            <a:off x="5806440" y="3858768"/>
            <a:ext cx="178308" cy="256032"/>
          </a:xfrm>
          <a:prstGeom prst="roundRect">
            <a:avLst>
              <a:gd name="adj" fmla="val 15385"/>
            </a:avLst>
          </a:prstGeom>
          <a:solidFill>
            <a:srgbClr val="5A6268"/>
          </a:solidFill>
          <a:ln/>
        </p:spPr>
      </p:sp>
      <p:sp>
        <p:nvSpPr>
          <p:cNvPr id="41" name="Text 39"/>
          <p:cNvSpPr/>
          <p:nvPr/>
        </p:nvSpPr>
        <p:spPr>
          <a:xfrm>
            <a:off x="8275320" y="384048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663440" y="42976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66% firm ma już profile w social media (53 z 80)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Status produkcji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już osiągnęliśmy?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3931920" cy="685800"/>
          </a:xfrm>
          <a:prstGeom prst="roundRect">
            <a:avLst>
              <a:gd name="adj" fmla="val 8000"/>
            </a:avLst>
          </a:prstGeom>
          <a:solidFill>
            <a:srgbClr val="27AE60"/>
          </a:solidFill>
          <a:ln/>
        </p:spPr>
      </p:sp>
      <p:sp>
        <p:nvSpPr>
          <p:cNvPr id="7" name="Shape 5"/>
          <p:cNvSpPr/>
          <p:nvPr/>
        </p:nvSpPr>
        <p:spPr>
          <a:xfrm>
            <a:off x="502920" y="1371600"/>
            <a:ext cx="164592" cy="16459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801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od 23.11.2025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77240" y="1572768"/>
            <a:ext cx="3383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v1.0.1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011680"/>
            <a:ext cx="393192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02920" y="21488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Kamienie milowe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606040"/>
            <a:ext cx="137160" cy="137160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256032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Styczeń 2026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68680" y="276148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v1.0.1 + audyty SEO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137160" cy="137160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06324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Listopad 2025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326440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produkcji + AI chat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40080" y="3611880"/>
            <a:ext cx="137160" cy="13716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356616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Wrzesień 2025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68680" y="376732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Beta testing + import danych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40080" y="4114800"/>
            <a:ext cx="137160" cy="137160"/>
          </a:xfrm>
          <a:prstGeom prst="ellipse">
            <a:avLst/>
          </a:prstGeom>
          <a:solidFill>
            <a:srgbClr val="1A5276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0690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Lipiec 2025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68680" y="4270248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Rozpoczęcie projektu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94944" y="2651760"/>
            <a:ext cx="27432" cy="1645920"/>
          </a:xfrm>
          <a:prstGeom prst="rect">
            <a:avLst/>
          </a:prstGeom>
          <a:solidFill>
            <a:srgbClr val="E9ECEF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0" y="11887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572000" y="13716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90+</a:t>
            </a:r>
            <a:endParaRPr lang="en-US" sz="3600" dirty="0"/>
          </a:p>
        </p:txBody>
      </p:sp>
      <p:sp>
        <p:nvSpPr>
          <p:cNvPr id="27" name="Text 25"/>
          <p:cNvSpPr/>
          <p:nvPr/>
        </p:nvSpPr>
        <p:spPr>
          <a:xfrm>
            <a:off x="4572000" y="19202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endpointów API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675120" y="11887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675120" y="13716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20+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6675120" y="19202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 w bazie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572000" y="25603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572000" y="27432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30+</a:t>
            </a:r>
            <a:endParaRPr lang="en-US" sz="3600" dirty="0"/>
          </a:p>
        </p:txBody>
      </p:sp>
      <p:sp>
        <p:nvSpPr>
          <p:cNvPr id="33" name="Text 31"/>
          <p:cNvSpPr/>
          <p:nvPr/>
        </p:nvSpPr>
        <p:spPr>
          <a:xfrm>
            <a:off x="4572000" y="32918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szablonów UI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675120" y="2560320"/>
            <a:ext cx="19659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675120" y="274320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4AF3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70%</a:t>
            </a:r>
            <a:endParaRPr lang="en-US" sz="3600" dirty="0"/>
          </a:p>
        </p:txBody>
      </p:sp>
      <p:sp>
        <p:nvSpPr>
          <p:cNvPr id="36" name="Text 34"/>
          <p:cNvSpPr/>
          <p:nvPr/>
        </p:nvSpPr>
        <p:spPr>
          <a:xfrm>
            <a:off x="6675120" y="329184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jakość danych AI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0" y="4023360"/>
            <a:ext cx="42062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 w="12700">
            <a:solidFill>
              <a:srgbClr val="E9ECE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09160" y="411480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Infrastruktura: VM na serwerze NORDABIZ-01, PostgreSQL 15, SSL/TLS Let's Encrypt, Nginx reverse proxy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65760" y="3200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527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Technologia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777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Nowoczesny stack i integracje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23444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A5276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234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⚙️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1280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Flask 3.0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4173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3" name="Text 11"/>
          <p:cNvSpPr/>
          <p:nvPr/>
        </p:nvSpPr>
        <p:spPr>
          <a:xfrm>
            <a:off x="14173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3.9+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3317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5" name="Text 13"/>
          <p:cNvSpPr/>
          <p:nvPr/>
        </p:nvSpPr>
        <p:spPr>
          <a:xfrm>
            <a:off x="23317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SQLAlchemy 2.0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246120" y="164592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17" name="Text 15"/>
          <p:cNvSpPr/>
          <p:nvPr/>
        </p:nvSpPr>
        <p:spPr>
          <a:xfrm>
            <a:off x="3246120" y="164592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Gunicorn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65760" y="214884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" y="228600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336791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22860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🗄️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60120" y="23317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Baza danych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029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 15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14173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5" name="Text 23"/>
          <p:cNvSpPr/>
          <p:nvPr/>
        </p:nvSpPr>
        <p:spPr>
          <a:xfrm>
            <a:off x="14173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Full-Text Search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3317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7" name="Text 25"/>
          <p:cNvSpPr/>
          <p:nvPr/>
        </p:nvSpPr>
        <p:spPr>
          <a:xfrm>
            <a:off x="23317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pg_trgm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246120" y="269748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29" name="Text 27"/>
          <p:cNvSpPr/>
          <p:nvPr/>
        </p:nvSpPr>
        <p:spPr>
          <a:xfrm>
            <a:off x="3246120" y="269748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JSONB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365760" y="320040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502920" y="333756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F39C12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" y="33375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🖥️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960120" y="33832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Frontend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029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5" name="Text 33"/>
          <p:cNvSpPr/>
          <p:nvPr/>
        </p:nvSpPr>
        <p:spPr>
          <a:xfrm>
            <a:off x="5029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Jinja2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14173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7" name="Text 35"/>
          <p:cNvSpPr/>
          <p:nvPr/>
        </p:nvSpPr>
        <p:spPr>
          <a:xfrm>
            <a:off x="14173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Vanilla JS ES6+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2331720" y="3749040"/>
            <a:ext cx="822960" cy="256032"/>
          </a:xfrm>
          <a:prstGeom prst="roundRect">
            <a:avLst>
              <a:gd name="adj" fmla="val 10714"/>
            </a:avLst>
          </a:prstGeom>
          <a:solidFill>
            <a:srgbClr val="E9ECEF"/>
          </a:solidFill>
          <a:ln/>
        </p:spPr>
      </p:sp>
      <p:sp>
        <p:nvSpPr>
          <p:cNvPr id="39" name="Text 37"/>
          <p:cNvSpPr/>
          <p:nvPr/>
        </p:nvSpPr>
        <p:spPr>
          <a:xfrm>
            <a:off x="2331720" y="3749040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Fluent Design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663440" y="1097280"/>
            <a:ext cx="4114800" cy="1371600"/>
          </a:xfrm>
          <a:prstGeom prst="roundRect">
            <a:avLst>
              <a:gd name="adj" fmla="val 5333"/>
            </a:avLst>
          </a:prstGeom>
          <a:ln/>
        </p:spPr>
      </p:sp>
      <p:sp>
        <p:nvSpPr>
          <p:cNvPr id="41" name="Shape 39"/>
          <p:cNvSpPr/>
          <p:nvPr/>
        </p:nvSpPr>
        <p:spPr>
          <a:xfrm>
            <a:off x="4846320" y="1280160"/>
            <a:ext cx="548640" cy="548640"/>
          </a:xfrm>
          <a:prstGeom prst="roundRect">
            <a:avLst>
              <a:gd name="adj" fmla="val 10000"/>
            </a:avLst>
          </a:prstGeom>
          <a:solidFill>
            <a:srgbClr val="D4AF37"/>
          </a:solidFill>
          <a:ln/>
        </p:spPr>
      </p:sp>
      <p:sp>
        <p:nvSpPr>
          <p:cNvPr id="42" name="Text 40"/>
          <p:cNvSpPr/>
          <p:nvPr/>
        </p:nvSpPr>
        <p:spPr>
          <a:xfrm>
            <a:off x="4846320" y="1280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🤖</a:t>
            </a:r>
            <a:endParaRPr lang="en-US" sz="2400" dirty="0"/>
          </a:p>
        </p:txBody>
      </p:sp>
      <p:sp>
        <p:nvSpPr>
          <p:cNvPr id="43" name="Text 41"/>
          <p:cNvSpPr/>
          <p:nvPr/>
        </p:nvSpPr>
        <p:spPr>
          <a:xfrm>
            <a:off x="5486400" y="1280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Gemini AI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486400" y="157276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gemini-2.5-flash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4846320" y="19202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>
                    <a:alpha val="9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Konwersacyjne wyszukiwanie firm, rekomendacje biznesowe, wieloturowy dialog w języku polskim.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663440" y="2651760"/>
            <a:ext cx="411480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4800600" y="278892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Zewnętrzne integracje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480060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49" name="Text 47"/>
          <p:cNvSpPr/>
          <p:nvPr/>
        </p:nvSpPr>
        <p:spPr>
          <a:xfrm>
            <a:off x="480060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PageSpeed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480060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Audyty SEO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612648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2" name="Text 50"/>
          <p:cNvSpPr/>
          <p:nvPr/>
        </p:nvSpPr>
        <p:spPr>
          <a:xfrm>
            <a:off x="612648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Maps API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612648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Geolokalizacja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7452360" y="32004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5" name="Text 53"/>
          <p:cNvSpPr/>
          <p:nvPr/>
        </p:nvSpPr>
        <p:spPr>
          <a:xfrm>
            <a:off x="7452360" y="32735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 Graph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7452360" y="35204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OAuth2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480060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58" name="Text 56"/>
          <p:cNvSpPr/>
          <p:nvPr/>
        </p:nvSpPr>
        <p:spPr>
          <a:xfrm>
            <a:off x="480060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KRS API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480060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Weryfikacja firm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612648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61" name="Text 59"/>
          <p:cNvSpPr/>
          <p:nvPr/>
        </p:nvSpPr>
        <p:spPr>
          <a:xfrm>
            <a:off x="612648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Brave Search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612648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newsów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7452360" y="3886200"/>
            <a:ext cx="1234440" cy="594360"/>
          </a:xfrm>
          <a:prstGeom prst="roundRect">
            <a:avLst>
              <a:gd name="adj" fmla="val 6154"/>
            </a:avLst>
          </a:prstGeom>
          <a:solidFill>
            <a:srgbClr val="F8F9FA"/>
          </a:solidFill>
          <a:ln/>
        </p:spPr>
      </p:sp>
      <p:sp>
        <p:nvSpPr>
          <p:cNvPr id="64" name="Text 62"/>
          <p:cNvSpPr/>
          <p:nvPr/>
        </p:nvSpPr>
        <p:spPr>
          <a:xfrm>
            <a:off x="745236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Encrypt</a:t>
            </a:r>
            <a:endParaRPr lang="en-US" sz="1000" dirty="0"/>
          </a:p>
        </p:txBody>
      </p:sp>
      <p:sp>
        <p:nvSpPr>
          <p:cNvPr id="65" name="Text 63"/>
          <p:cNvSpPr/>
          <p:nvPr/>
        </p:nvSpPr>
        <p:spPr>
          <a:xfrm>
            <a:off x="7452360" y="4206240"/>
            <a:ext cx="12344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SSL/TLS auto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36576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 dalej?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9144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Prośba o zatwierdzenie i wsparcie rozwoju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" y="1371600"/>
            <a:ext cx="4572000" cy="2194560"/>
          </a:xfrm>
          <a:prstGeom prst="roundRect">
            <a:avLst>
              <a:gd name="adj" fmla="val 3333"/>
            </a:avLst>
          </a:prstGeom>
          <a:solidFill>
            <a:srgbClr val="FFFFFF">
              <a:alpha val="1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50876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Aktualny stan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193852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92024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19202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produkcyjna na nordabiznes.pl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2920" y="235000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33172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3317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firm członkowskich w bazie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276148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274320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27432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asystent i audyty działające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2920" y="3172968"/>
            <a:ext cx="256032" cy="256032"/>
          </a:xfrm>
          <a:prstGeom prst="ellipse">
            <a:avLst/>
          </a:prstGeom>
          <a:solidFill>
            <a:srgbClr val="27AE60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3154680"/>
            <a:ext cx="25603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68680" y="3154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Infrastruktura skalowalna i bezpieczna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703320"/>
            <a:ext cx="4572000" cy="777240"/>
          </a:xfrm>
          <a:prstGeom prst="roundRect">
            <a:avLst>
              <a:gd name="adj" fmla="val 7059"/>
            </a:avLst>
          </a:prstGeom>
          <a:solidFill>
            <a:srgbClr val="D4AF37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379476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Prośba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02920" y="406908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Zatwierdzenie kontynuacji rozwoju platformy oraz wsparcie w promocji wśród członków stowarzyszenia.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120640" y="1371600"/>
            <a:ext cx="3657600" cy="3246120"/>
          </a:xfrm>
          <a:prstGeom prst="roundRect">
            <a:avLst>
              <a:gd name="adj" fmla="val 2254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257800" y="150876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Planowane rozszerzenia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257800" y="19659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26" name="Text 24"/>
          <p:cNvSpPr/>
          <p:nvPr/>
        </p:nvSpPr>
        <p:spPr>
          <a:xfrm>
            <a:off x="5257800" y="19659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669280" y="19659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 i społeczność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669280" y="22219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Dyskusje, wymiana doświadczeń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257800" y="26517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0" name="Text 28"/>
          <p:cNvSpPr/>
          <p:nvPr/>
        </p:nvSpPr>
        <p:spPr>
          <a:xfrm>
            <a:off x="5257800" y="26517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669280" y="26517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Kalendarz wydarzeń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669280" y="29077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Spotkania, szkolenia, networking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257800" y="33375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4" name="Text 32"/>
          <p:cNvSpPr/>
          <p:nvPr/>
        </p:nvSpPr>
        <p:spPr>
          <a:xfrm>
            <a:off x="5257800" y="33375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669280" y="33375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Rozszerzone audyty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669280" y="35935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Business Profile, IT security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57800" y="402336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A5276"/>
          </a:solidFill>
          <a:ln/>
        </p:spPr>
      </p:sp>
      <p:sp>
        <p:nvSpPr>
          <p:cNvPr id="38" name="Text 36"/>
          <p:cNvSpPr/>
          <p:nvPr/>
        </p:nvSpPr>
        <p:spPr>
          <a:xfrm>
            <a:off x="5257800" y="40233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5669280" y="40233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Aplikacja mobilna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669280" y="4279392"/>
            <a:ext cx="2926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2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Dostęp z telefonu, powiadomienia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65760" y="461772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nordabiznes.pl • kontakt@nordabiznes.pl • Stowarzyszenie Norda Biznes Wejherowo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Norda Biznes Hub - Pitch Deck</dc:title>
  <dc:subject>Cyfrowe centrum przedsiębiorców Wejherowa</dc:subject>
  <dc:creator>Norda Biznes</dc:creator>
  <cp:lastModifiedBy>Norda Biznes</cp:lastModifiedBy>
  <cp:revision>1</cp:revision>
  <dcterms:created xsi:type="dcterms:W3CDTF">2026-01-14T05:15:25Z</dcterms:created>
  <dcterms:modified xsi:type="dcterms:W3CDTF">2026-01-14T05:15:25Z</dcterms:modified>
</cp:coreProperties>
</file>